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Helvetica Neue"/>
      <p:regular r:id="rId18"/>
      <p:bold r:id="rId19"/>
      <p:italic r:id="rId20"/>
      <p:boldItalic r:id="rId21"/>
    </p:embeddedFont>
    <p:embeddedFont>
      <p:font typeface="Encode Sans Black"/>
      <p:bold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A4A3A4"/>
          </p15:clr>
        </p15:guide>
        <p15:guide id="2" pos="286">
          <p15:clr>
            <a:srgbClr val="A4A3A4"/>
          </p15:clr>
        </p15:guide>
        <p15:guide id="3" orient="horz" pos="9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286"/>
        <p:guide pos="95"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italic.fntdata"/><Relationship Id="rId22" Type="http://schemas.openxmlformats.org/officeDocument/2006/relationships/font" Target="fonts/EncodeSansBlack-bold.fntdata"/><Relationship Id="rId21" Type="http://schemas.openxmlformats.org/officeDocument/2006/relationships/font" Target="fonts/HelveticaNeue-boldItalic.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HelveticaNeue-bold.fntdata"/><Relationship Id="rId18" Type="http://schemas.openxmlformats.org/officeDocument/2006/relationships/font" Target="fonts/Helvetica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reamlit.io/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highlight>
                  <a:srgbClr val="FFFFFF"/>
                </a:highlight>
              </a:rPr>
              <a:t>LLM-based chatbot interface design and prompt engineering</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d1380ae50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d1380ae5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a:solidFill>
                  <a:schemeClr val="dk1"/>
                </a:solidFill>
              </a:rPr>
              <a:t>We created multiple personas and use cases to support our development of the chatbot. People from retirement communities have </a:t>
            </a:r>
            <a:r>
              <a:rPr b="1" lang="en-US">
                <a:solidFill>
                  <a:schemeClr val="dk1"/>
                </a:solidFill>
              </a:rPr>
              <a:t>different</a:t>
            </a:r>
            <a:r>
              <a:rPr b="1" lang="en-US">
                <a:solidFill>
                  <a:schemeClr val="dk1"/>
                </a:solidFill>
              </a:rPr>
              <a:t> level of tech literacy and our chatbot’s usage and response should be intuitive and easy to understand.</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Conversational Tone:</a:t>
            </a:r>
            <a:br>
              <a:rPr b="1" lang="en-US">
                <a:solidFill>
                  <a:schemeClr val="dk1"/>
                </a:solidFill>
              </a:rPr>
            </a:br>
            <a:r>
              <a:rPr lang="en-US">
                <a:solidFill>
                  <a:schemeClr val="dk1"/>
                </a:solidFill>
              </a:rPr>
              <a:t>The chatbot uses a friendly and approachable tone, making the conversation engaging for the user. For example, phrases like "nifty little gadget" and "cool things to help you throughout your day" create a welcoming experience.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Concise and Informative Responses:</a:t>
            </a:r>
            <a:br>
              <a:rPr b="1" lang="en-US">
                <a:solidFill>
                  <a:schemeClr val="dk1"/>
                </a:solidFill>
              </a:rPr>
            </a:br>
            <a:r>
              <a:rPr lang="en-US">
                <a:solidFill>
                  <a:schemeClr val="dk1"/>
                </a:solidFill>
              </a:rPr>
              <a:t>The assistant provides clear and actionable information about the Apple Watch's features, such as notifications, health and fitness tracking, and apps.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Structured Explanation:</a:t>
            </a:r>
            <a:br>
              <a:rPr b="1" lang="en-US">
                <a:solidFill>
                  <a:schemeClr val="dk1"/>
                </a:solidFill>
              </a:rPr>
            </a:br>
            <a:r>
              <a:rPr lang="en-US">
                <a:solidFill>
                  <a:schemeClr val="dk1"/>
                </a:solidFill>
              </a:rPr>
              <a:t>The assistant organizes the responses into bullet points, which enhances readability and makes it easier for the user to follow along.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Practical Guidance:</a:t>
            </a:r>
            <a:br>
              <a:rPr b="1" lang="en-US">
                <a:solidFill>
                  <a:schemeClr val="dk1"/>
                </a:solidFill>
              </a:rPr>
            </a:br>
            <a:r>
              <a:rPr lang="en-US">
                <a:solidFill>
                  <a:schemeClr val="dk1"/>
                </a:solidFill>
              </a:rPr>
              <a:t>When asked how to install an app, the assistant provides a step-by-step guide, making the instructions easy to understand and implement.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c63f54e3f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c63f54e3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c63f54e3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c63f54e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480"/>
              </a:spcBef>
              <a:spcAft>
                <a:spcPts val="0"/>
              </a:spcAft>
              <a:buClr>
                <a:srgbClr val="4B2E83"/>
              </a:buClr>
              <a:buSzPts val="1200"/>
              <a:buFont typeface="Open Sans"/>
              <a:buChar char="●"/>
            </a:pPr>
            <a:r>
              <a:rPr lang="en-US" sz="1200">
                <a:solidFill>
                  <a:srgbClr val="4B2E83"/>
                </a:solidFill>
                <a:latin typeface="Open Sans"/>
                <a:ea typeface="Open Sans"/>
                <a:cs typeface="Open Sans"/>
                <a:sym typeface="Open Sans"/>
              </a:rPr>
              <a:t>Retirement community located in South Lake Union, Seattle</a:t>
            </a:r>
            <a:endParaRPr sz="1200">
              <a:solidFill>
                <a:srgbClr val="4B2E83"/>
              </a:solidFill>
              <a:latin typeface="Open Sans"/>
              <a:ea typeface="Open Sans"/>
              <a:cs typeface="Open Sans"/>
              <a:sym typeface="Open Sans"/>
            </a:endParaRPr>
          </a:p>
          <a:p>
            <a:pPr indent="-304800" lvl="0" marL="457200" rtl="0" algn="l">
              <a:lnSpc>
                <a:spcPct val="150000"/>
              </a:lnSpc>
              <a:spcBef>
                <a:spcPts val="0"/>
              </a:spcBef>
              <a:spcAft>
                <a:spcPts val="0"/>
              </a:spcAft>
              <a:buClr>
                <a:srgbClr val="4B2E83"/>
              </a:buClr>
              <a:buSzPts val="1200"/>
              <a:buFont typeface="Open Sans"/>
              <a:buChar char="●"/>
            </a:pPr>
            <a:r>
              <a:rPr lang="en-US" sz="1200">
                <a:solidFill>
                  <a:srgbClr val="4B2E83"/>
                </a:solidFill>
                <a:latin typeface="Open Sans"/>
                <a:ea typeface="Open Sans"/>
                <a:cs typeface="Open Sans"/>
                <a:sym typeface="Open Sans"/>
              </a:rPr>
              <a:t>Web-based and mobile app-based </a:t>
            </a:r>
            <a:br>
              <a:rPr lang="en-US" sz="1200">
                <a:solidFill>
                  <a:srgbClr val="4B2E83"/>
                </a:solidFill>
                <a:latin typeface="Open Sans"/>
                <a:ea typeface="Open Sans"/>
                <a:cs typeface="Open Sans"/>
                <a:sym typeface="Open Sans"/>
              </a:rPr>
            </a:br>
            <a:r>
              <a:rPr lang="en-US" sz="1200">
                <a:solidFill>
                  <a:srgbClr val="4B2E83"/>
                </a:solidFill>
                <a:latin typeface="Open Sans"/>
                <a:ea typeface="Open Sans"/>
                <a:cs typeface="Open Sans"/>
                <a:sym typeface="Open Sans"/>
              </a:rPr>
              <a:t>intranet platform, wearable devices, health monitor systems available</a:t>
            </a:r>
            <a:endParaRPr sz="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1c63f54e3f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1c63f54e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previously we used chatgpt as a demo and interviewed several residents and they expressed strong interest in using the chatbot for internal data retrieval and Improve technology literacy and facilitate living independently.</a:t>
            </a:r>
            <a:endParaRPr sz="1200">
              <a:solidFill>
                <a:schemeClr val="dk1"/>
              </a:solidFill>
            </a:endParaRPr>
          </a:p>
          <a:p>
            <a:pPr indent="0" lvl="0" marL="0" rtl="0" algn="l">
              <a:spcBef>
                <a:spcPts val="0"/>
              </a:spcBef>
              <a:spcAft>
                <a:spcPts val="0"/>
              </a:spcAft>
              <a:buNone/>
            </a:pPr>
            <a:r>
              <a:rPr lang="en-US" sz="1200">
                <a:solidFill>
                  <a:schemeClr val="dk1"/>
                </a:solidFill>
              </a:rPr>
              <a:t>In order to achieve these goals, our project consist of two parts: prompt engineering and interface </a:t>
            </a:r>
            <a:r>
              <a:rPr lang="en-US" sz="1200">
                <a:solidFill>
                  <a:schemeClr val="dk1"/>
                </a:solidFill>
              </a:rPr>
              <a:t>implementation</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c63f54e3f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c63f54e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a:solidFill>
                  <a:schemeClr val="dk1"/>
                </a:solidFill>
              </a:rPr>
              <a:t>flan and phi3 are models that can be ran locally, however they provide poor performance when communicating with user.</a:t>
            </a:r>
            <a:endParaRPr b="1">
              <a:solidFill>
                <a:schemeClr val="dk1"/>
              </a:solidFill>
            </a:endParaRPr>
          </a:p>
          <a:p>
            <a:pPr indent="0" lvl="0" marL="0" rtl="0" algn="l">
              <a:lnSpc>
                <a:spcPct val="115000"/>
              </a:lnSpc>
              <a:spcBef>
                <a:spcPts val="1200"/>
              </a:spcBef>
              <a:spcAft>
                <a:spcPts val="0"/>
              </a:spcAft>
              <a:buNone/>
            </a:pPr>
            <a:r>
              <a:rPr b="1" lang="en-US">
                <a:solidFill>
                  <a:schemeClr val="dk1"/>
                </a:solidFill>
              </a:rPr>
              <a:t>GPT3.5 turbo is a fast, inexpensive model for simple task</a:t>
            </a:r>
            <a:endParaRPr b="1">
              <a:solidFill>
                <a:schemeClr val="dk1"/>
              </a:solidFill>
            </a:endParaRPr>
          </a:p>
          <a:p>
            <a:pPr indent="0" lvl="0" marL="0" rtl="0" algn="l">
              <a:lnSpc>
                <a:spcPct val="115000"/>
              </a:lnSpc>
              <a:spcBef>
                <a:spcPts val="1200"/>
              </a:spcBef>
              <a:spcAft>
                <a:spcPts val="0"/>
              </a:spcAft>
              <a:buNone/>
            </a:pPr>
            <a:r>
              <a:rPr b="1" lang="en-US">
                <a:solidFill>
                  <a:schemeClr val="dk1"/>
                </a:solidFill>
              </a:rPr>
              <a:t>There are several challenges</a:t>
            </a:r>
            <a:endParaRPr b="1">
              <a:solidFill>
                <a:schemeClr val="dk1"/>
              </a:solidFill>
            </a:endParaRPr>
          </a:p>
          <a:p>
            <a:pPr indent="0" lvl="0" marL="0" rtl="0" algn="l">
              <a:lnSpc>
                <a:spcPct val="115000"/>
              </a:lnSpc>
              <a:spcBef>
                <a:spcPts val="1200"/>
              </a:spcBef>
              <a:spcAft>
                <a:spcPts val="0"/>
              </a:spcAft>
              <a:buNone/>
            </a:pPr>
            <a:r>
              <a:rPr b="1" lang="en-US">
                <a:solidFill>
                  <a:schemeClr val="dk1"/>
                </a:solidFill>
              </a:rPr>
              <a:t>Pre-training biases:</a:t>
            </a:r>
            <a:r>
              <a:rPr lang="en-US">
                <a:solidFill>
                  <a:schemeClr val="dk1"/>
                </a:solidFill>
              </a:rPr>
              <a:t> Since the model is trained on publicly available data, it may inherit biases or inaccuracies from its training data.</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Context limitations:</a:t>
            </a:r>
            <a:r>
              <a:rPr lang="en-US">
                <a:solidFill>
                  <a:schemeClr val="dk1"/>
                </a:solidFill>
              </a:rPr>
              <a:t> GPT models have a limited context window (e.g., 4,096 tokens for GPT-3.5) and may struggle with extremely long conversations or intricate dependencies.</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Generalization:</a:t>
            </a:r>
            <a:r>
              <a:rPr lang="en-US">
                <a:solidFill>
                  <a:schemeClr val="dk1"/>
                </a:solidFill>
              </a:rPr>
              <a:t> Without fine-tuning, the model may provide generic responses that lack specificity to the domain or organization.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Privacy concerns:</a:t>
            </a:r>
            <a:r>
              <a:rPr lang="en-US">
                <a:solidFill>
                  <a:schemeClr val="dk1"/>
                </a:solidFill>
              </a:rPr>
              <a:t> Handling sensitive user data requires robust safeguards, as the model itself doesn’t inherently guarantee privacy or compliance with regulations like GDPR or HIPAA.</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d1380ae50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d1380ae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To address </a:t>
            </a:r>
            <a:r>
              <a:rPr b="1" lang="en-US">
                <a:solidFill>
                  <a:schemeClr val="dk1"/>
                </a:solidFill>
              </a:rPr>
              <a:t>generability</a:t>
            </a:r>
            <a:r>
              <a:rPr b="1" lang="en-US">
                <a:solidFill>
                  <a:schemeClr val="dk1"/>
                </a:solidFill>
              </a:rPr>
              <a:t> limitation of GPT</a:t>
            </a:r>
            <a:r>
              <a:rPr lang="en-US">
                <a:solidFill>
                  <a:schemeClr val="dk1"/>
                </a:solidFill>
              </a:rPr>
              <a:t>, we use prompt engineering to ensure the chatbot provide concise, friendly, and focused answers, with bullet points for clear  instructions. The retirement assistant prompt emphasizes a caring and patient tone, delivering clear, jargon-free explanations with step-by-step guidance, and using examples to ensure understanding, tailored to support older adults. Bes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d1380ae50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1d1380ae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Streamlit lets you transform Python scripts into interactive web apps in minutes, instead of weeks. Build dashboards, generate reports, or create chat apps. Once you’ve created an app, you can use our </a:t>
            </a:r>
            <a:r>
              <a:rPr lang="en-US" u="sng">
                <a:solidFill>
                  <a:schemeClr val="dk1"/>
                </a:solidFill>
                <a:hlinkClick r:id="rId2">
                  <a:extLst>
                    <a:ext uri="{A12FA001-AC4F-418D-AE19-62706E023703}">
                      <ahyp:hlinkClr val="tx"/>
                    </a:ext>
                  </a:extLst>
                </a:hlinkClick>
              </a:rPr>
              <a:t>Community Cloud platform</a:t>
            </a:r>
            <a:r>
              <a:rPr lang="en-US">
                <a:solidFill>
                  <a:schemeClr val="dk1"/>
                </a:solidFill>
              </a:rPr>
              <a:t> to deploy, manage, and share your app.</a:t>
            </a:r>
            <a:endParaRPr b="1">
              <a:solidFill>
                <a:schemeClr val="dk1"/>
              </a:solidFill>
            </a:endParaRPr>
          </a:p>
          <a:p>
            <a:pPr indent="0" lvl="0" marL="0" rtl="0" algn="l">
              <a:lnSpc>
                <a:spcPct val="115000"/>
              </a:lnSpc>
              <a:spcBef>
                <a:spcPts val="1200"/>
              </a:spcBef>
              <a:spcAft>
                <a:spcPts val="0"/>
              </a:spcAft>
              <a:buNone/>
            </a:pPr>
            <a:r>
              <a:rPr lang="en-US">
                <a:solidFill>
                  <a:schemeClr val="dk1"/>
                </a:solidFill>
              </a:rPr>
              <a:t>Streamlit’s predefined components are styled by default, and overriding them using </a:t>
            </a:r>
            <a:r>
              <a:rPr b="1" lang="en-US">
                <a:solidFill>
                  <a:schemeClr val="dk1"/>
                </a:solidFill>
              </a:rPr>
              <a:t>custom CSS</a:t>
            </a:r>
            <a:r>
              <a:rPr lang="en-US">
                <a:solidFill>
                  <a:schemeClr val="dk1"/>
                </a:solidFill>
              </a:rPr>
              <a:t> can lead to conflicts.</a:t>
            </a:r>
            <a:endParaRPr b="1">
              <a:solidFill>
                <a:schemeClr val="dk1"/>
              </a:solidFill>
            </a:endParaRPr>
          </a:p>
          <a:p>
            <a:pPr indent="0" lvl="0" marL="0" rtl="0" algn="l">
              <a:spcBef>
                <a:spcPts val="1200"/>
              </a:spcBef>
              <a:spcAft>
                <a:spcPts val="0"/>
              </a:spcAft>
              <a:buNone/>
            </a:pPr>
            <a:r>
              <a:rPr lang="en-US"/>
              <a:t>Streamlit’s widget and layout system lacks fine-grained control compared to traditional web frameworks like Flask + custom HTML/CSS/JS.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c63f54e3f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c63f54e3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Customizable features: font, text color, background color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2129ab921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2129ab92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Customizable features: font, text color, background color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14089ca3d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214089ca3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Customization features like uploading a personal background image can make the chatbot feel more familiar and engaging for users.</a:t>
            </a:r>
            <a:endParaRPr/>
          </a:p>
          <a:p>
            <a:pPr indent="0" lvl="0" marL="0" rtl="0" algn="l">
              <a:spcBef>
                <a:spcPts val="0"/>
              </a:spcBef>
              <a:spcAft>
                <a:spcPts val="0"/>
              </a:spcAft>
              <a:buClr>
                <a:schemeClr val="dk1"/>
              </a:buClr>
              <a:buSzPts val="1100"/>
              <a:buFont typeface="Arial"/>
              <a:buNone/>
            </a:pPr>
            <a:r>
              <a:rPr lang="en-US"/>
              <a:t>For retirement communities, this can help users feel more at ease, as they can choose images that are meaningful to them, such as:</a:t>
            </a:r>
            <a:endParaRPr/>
          </a:p>
          <a:p>
            <a:pPr indent="-298450" lvl="0" marL="457200" rtl="0" algn="l">
              <a:lnSpc>
                <a:spcPct val="115000"/>
              </a:lnSpc>
              <a:spcBef>
                <a:spcPts val="1200"/>
              </a:spcBef>
              <a:spcAft>
                <a:spcPts val="0"/>
              </a:spcAft>
              <a:buClr>
                <a:schemeClr val="dk1"/>
              </a:buClr>
              <a:buSzPts val="1100"/>
              <a:buChar char="●"/>
            </a:pPr>
            <a:r>
              <a:rPr lang="en-US"/>
              <a:t>Family photos.</a:t>
            </a:r>
            <a:endParaRPr/>
          </a:p>
          <a:p>
            <a:pPr indent="-298450" lvl="0" marL="457200" rtl="0" algn="l">
              <a:lnSpc>
                <a:spcPct val="115000"/>
              </a:lnSpc>
              <a:spcBef>
                <a:spcPts val="0"/>
              </a:spcBef>
              <a:spcAft>
                <a:spcPts val="0"/>
              </a:spcAft>
              <a:buClr>
                <a:schemeClr val="dk1"/>
              </a:buClr>
              <a:buSzPts val="1100"/>
              <a:buChar char="●"/>
            </a:pPr>
            <a:r>
              <a:rPr lang="en-US"/>
              <a:t>Scenic landscapes.</a:t>
            </a:r>
            <a:endParaRPr/>
          </a:p>
          <a:p>
            <a:pPr indent="-298450" lvl="0" marL="457200" rtl="0" algn="l">
              <a:lnSpc>
                <a:spcPct val="115000"/>
              </a:lnSpc>
              <a:spcBef>
                <a:spcPts val="0"/>
              </a:spcBef>
              <a:spcAft>
                <a:spcPts val="0"/>
              </a:spcAft>
              <a:buClr>
                <a:schemeClr val="dk1"/>
              </a:buClr>
              <a:buSzPts val="1100"/>
              <a:buChar char="●"/>
            </a:pPr>
            <a:r>
              <a:rPr lang="en-US"/>
              <a:t>Pictures of their hobbies or interests.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undless">
  <p:cSld name="2_Title Slide">
    <p:bg>
      <p:bgPr>
        <a:solidFill>
          <a:schemeClr val="dk1"/>
        </a:solidFill>
      </p:bgPr>
    </p:bg>
    <p:spTree>
      <p:nvGrpSpPr>
        <p:cNvPr id="6" name="Shape 6"/>
        <p:cNvGrpSpPr/>
        <p:nvPr/>
      </p:nvGrpSpPr>
      <p:grpSpPr>
        <a:xfrm>
          <a:off x="0" y="0"/>
          <a:ext cx="0" cy="0"/>
          <a:chOff x="0" y="0"/>
          <a:chExt cx="0" cy="0"/>
        </a:xfrm>
      </p:grpSpPr>
      <p:pic>
        <p:nvPicPr>
          <p:cNvPr descr="UW_W Logo_White.png" id="7" name="Google Shape;7;p2"/>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8" name="Google Shape;8;p2"/>
          <p:cNvPicPr preferRelativeResize="0"/>
          <p:nvPr/>
        </p:nvPicPr>
        <p:blipFill rotWithShape="1">
          <a:blip r:embed="rId3">
            <a:alphaModFix/>
          </a:blip>
          <a:srcRect b="0" l="0" r="0" t="0"/>
          <a:stretch/>
        </p:blipFill>
        <p:spPr>
          <a:xfrm>
            <a:off x="568081" y="4598607"/>
            <a:ext cx="2416273" cy="213486"/>
          </a:xfrm>
          <a:prstGeom prst="rect">
            <a:avLst/>
          </a:prstGeom>
          <a:noFill/>
          <a:ln>
            <a:noFill/>
          </a:ln>
        </p:spPr>
      </p:pic>
      <p:pic>
        <p:nvPicPr>
          <p:cNvPr id="9" name="Google Shape;9;p2"/>
          <p:cNvPicPr preferRelativeResize="0"/>
          <p:nvPr/>
        </p:nvPicPr>
        <p:blipFill rotWithShape="1">
          <a:blip r:embed="rId4">
            <a:alphaModFix/>
          </a:blip>
          <a:srcRect b="0" l="0" r="0" t="0"/>
          <a:stretch/>
        </p:blipFill>
        <p:spPr>
          <a:xfrm>
            <a:off x="568081" y="3426449"/>
            <a:ext cx="1600200" cy="139700"/>
          </a:xfrm>
          <a:prstGeom prst="rect">
            <a:avLst/>
          </a:prstGeom>
          <a:noFill/>
          <a:ln>
            <a:noFill/>
          </a:ln>
        </p:spPr>
      </p:pic>
      <p:sp>
        <p:nvSpPr>
          <p:cNvPr id="10" name="Google Shape;10;p2"/>
          <p:cNvSpPr txBox="1"/>
          <p:nvPr>
            <p:ph type="title"/>
          </p:nvPr>
        </p:nvSpPr>
        <p:spPr>
          <a:xfrm>
            <a:off x="460375" y="644993"/>
            <a:ext cx="697230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5000"/>
              <a:buFont typeface="Encode Sans Black"/>
              <a:buNone/>
              <a:defRPr b="1" i="0" sz="5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11" name="Shape 11"/>
        <p:cNvGrpSpPr/>
        <p:nvPr/>
      </p:nvGrpSpPr>
      <p:grpSpPr>
        <a:xfrm>
          <a:off x="0" y="0"/>
          <a:ext cx="0" cy="0"/>
          <a:chOff x="0" y="0"/>
          <a:chExt cx="0" cy="0"/>
        </a:xfrm>
      </p:grpSpPr>
      <p:sp>
        <p:nvSpPr>
          <p:cNvPr id="12" name="Google Shape;12;p3"/>
          <p:cNvSpPr txBox="1"/>
          <p:nvPr>
            <p:ph idx="1" type="body"/>
          </p:nvPr>
        </p:nvSpPr>
        <p:spPr>
          <a:xfrm>
            <a:off x="447923" y="2320239"/>
            <a:ext cx="8197114" cy="225176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lt2"/>
              </a:buClr>
              <a:buSzPts val="2400"/>
              <a:buFont typeface="Merriweather Sans"/>
              <a:buChar char="&gt;"/>
              <a:defRPr b="1" i="0" sz="2400" u="none" cap="none" strike="noStrike">
                <a:solidFill>
                  <a:schemeClr val="lt2"/>
                </a:solidFill>
                <a:latin typeface="Open Sans"/>
                <a:ea typeface="Open Sans"/>
                <a:cs typeface="Open Sans"/>
                <a:sym typeface="Open Sans"/>
              </a:defRPr>
            </a:lvl1pPr>
            <a:lvl2pPr indent="-355600" lvl="1" marL="914400" marR="0" rtl="0" algn="l">
              <a:spcBef>
                <a:spcPts val="400"/>
              </a:spcBef>
              <a:spcAft>
                <a:spcPts val="0"/>
              </a:spcAft>
              <a:buClr>
                <a:schemeClr val="lt2"/>
              </a:buClr>
              <a:buSzPts val="2000"/>
              <a:buFont typeface="Arial"/>
              <a:buChar char="–"/>
              <a:defRPr b="1" i="0" sz="2000" u="none" cap="none" strike="noStrike">
                <a:solidFill>
                  <a:schemeClr val="lt2"/>
                </a:solidFill>
                <a:latin typeface="Open Sans"/>
                <a:ea typeface="Open Sans"/>
                <a:cs typeface="Open Sans"/>
                <a:sym typeface="Open Sans"/>
              </a:defRPr>
            </a:lvl2pPr>
            <a:lvl3pPr indent="-342900" lvl="2" marL="1371600" marR="0" rtl="0" algn="l">
              <a:spcBef>
                <a:spcPts val="360"/>
              </a:spcBef>
              <a:spcAft>
                <a:spcPts val="0"/>
              </a:spcAft>
              <a:buClr>
                <a:schemeClr val="lt2"/>
              </a:buClr>
              <a:buSzPts val="1800"/>
              <a:buFont typeface="Merriweather Sans"/>
              <a:buChar char="&gt;"/>
              <a:defRPr b="1" i="0" sz="1800" u="none" cap="none" strike="noStrike">
                <a:solidFill>
                  <a:schemeClr val="lt2"/>
                </a:solidFill>
                <a:latin typeface="Open Sans"/>
                <a:ea typeface="Open Sans"/>
                <a:cs typeface="Open Sans"/>
                <a:sym typeface="Open Sans"/>
              </a:defRPr>
            </a:lvl3pPr>
            <a:lvl4pPr indent="-330200" lvl="3" marL="1828800" marR="0" rtl="0" algn="l">
              <a:spcBef>
                <a:spcPts val="320"/>
              </a:spcBef>
              <a:spcAft>
                <a:spcPts val="0"/>
              </a:spcAft>
              <a:buClr>
                <a:schemeClr val="lt2"/>
              </a:buClr>
              <a:buSzPts val="1600"/>
              <a:buFont typeface="Arial"/>
              <a:buChar char="–"/>
              <a:defRPr b="1" i="0" sz="1600" u="none" cap="none" strike="noStrike">
                <a:solidFill>
                  <a:schemeClr val="lt2"/>
                </a:solidFill>
                <a:latin typeface="Open Sans"/>
                <a:ea typeface="Open Sans"/>
                <a:cs typeface="Open Sans"/>
                <a:sym typeface="Open Sans"/>
              </a:defRPr>
            </a:lvl4pPr>
            <a:lvl5pPr indent="-317500" lvl="4" marL="2286000" marR="0" rtl="0" algn="l">
              <a:spcBef>
                <a:spcPts val="280"/>
              </a:spcBef>
              <a:spcAft>
                <a:spcPts val="0"/>
              </a:spcAft>
              <a:buClr>
                <a:schemeClr val="lt2"/>
              </a:buClr>
              <a:buSzPts val="1400"/>
              <a:buFont typeface="Merriweather Sans"/>
              <a:buChar char="&gt;"/>
              <a:defRPr b="1" i="0" sz="1400" u="none" cap="none" strike="noStrike">
                <a:solidFill>
                  <a:schemeClr val="lt2"/>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13" name="Google Shape;13;p3"/>
          <p:cNvSpPr txBox="1"/>
          <p:nvPr>
            <p:ph idx="2" type="body"/>
          </p:nvPr>
        </p:nvSpPr>
        <p:spPr>
          <a:xfrm>
            <a:off x="460375"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chemeClr val="lt2"/>
              </a:buClr>
              <a:buSzPts val="2400"/>
              <a:buFont typeface="Open Sans"/>
              <a:buNone/>
              <a:defRPr i="0" sz="2400" u="none" cap="none" strike="noStrike">
                <a:solidFill>
                  <a:schemeClr val="lt2"/>
                </a:solidFill>
                <a:latin typeface="Open Sans"/>
                <a:ea typeface="Open Sans"/>
                <a:cs typeface="Open Sans"/>
                <a:sym typeface="Open Sans"/>
              </a:defRPr>
            </a:lvl1pPr>
            <a:lvl2pPr indent="-228600" lvl="1" marL="914400" marR="0" rtl="0" algn="l">
              <a:spcBef>
                <a:spcPts val="560"/>
              </a:spcBef>
              <a:spcAft>
                <a:spcPts val="0"/>
              </a:spcAft>
              <a:buClr>
                <a:srgbClr val="E8D3A2"/>
              </a:buClr>
              <a:buSzPts val="2800"/>
              <a:buFont typeface="Open Sans"/>
              <a:buNone/>
              <a:defRPr i="0" sz="2800" u="none" cap="none" strike="noStrike">
                <a:solidFill>
                  <a:srgbClr val="E8D3A2"/>
                </a:solidFill>
                <a:latin typeface="Open Sans"/>
                <a:ea typeface="Open Sans"/>
                <a:cs typeface="Open Sans"/>
                <a:sym typeface="Open Sans"/>
              </a:defRPr>
            </a:lvl2pPr>
            <a:lvl3pPr indent="-228600" lvl="2" marL="1371600" marR="0" rtl="0" algn="l">
              <a:spcBef>
                <a:spcPts val="480"/>
              </a:spcBef>
              <a:spcAft>
                <a:spcPts val="0"/>
              </a:spcAft>
              <a:buClr>
                <a:srgbClr val="E8D3A2"/>
              </a:buClr>
              <a:buSzPts val="2400"/>
              <a:buFont typeface="Open Sans"/>
              <a:buNone/>
              <a:defRPr i="0" sz="2400" u="none" cap="none" strike="noStrike">
                <a:solidFill>
                  <a:srgbClr val="E8D3A2"/>
                </a:solidFill>
                <a:latin typeface="Open Sans"/>
                <a:ea typeface="Open Sans"/>
                <a:cs typeface="Open Sans"/>
                <a:sym typeface="Open Sans"/>
              </a:defRPr>
            </a:lvl3pPr>
            <a:lvl4pPr indent="-228600" lvl="3" marL="18288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4pPr>
            <a:lvl5pPr indent="-228600" lvl="4" marL="22860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Open Sans"/>
              <a:buChar char="•"/>
              <a:defRPr i="0" sz="2000" u="none" cap="none" strike="noStrike">
                <a:solidFill>
                  <a:schemeClr val="lt1"/>
                </a:solidFill>
                <a:latin typeface="Open Sans"/>
                <a:ea typeface="Open Sans"/>
                <a:cs typeface="Open Sans"/>
                <a:sym typeface="Open Sans"/>
              </a:defRPr>
            </a:lvl6pPr>
            <a:lvl7pPr indent="-355600" lvl="6" marL="3200400" marR="0" rtl="0" algn="l">
              <a:spcBef>
                <a:spcPts val="400"/>
              </a:spcBef>
              <a:spcAft>
                <a:spcPts val="0"/>
              </a:spcAft>
              <a:buClr>
                <a:schemeClr val="lt1"/>
              </a:buClr>
              <a:buSzPts val="2000"/>
              <a:buFont typeface="Open Sans"/>
              <a:buChar char="•"/>
              <a:defRPr i="0" sz="2000" u="none" cap="none" strike="noStrike">
                <a:solidFill>
                  <a:schemeClr val="lt1"/>
                </a:solidFill>
                <a:latin typeface="Open Sans"/>
                <a:ea typeface="Open Sans"/>
                <a:cs typeface="Open Sans"/>
                <a:sym typeface="Open Sans"/>
              </a:defRPr>
            </a:lvl7pPr>
            <a:lvl8pPr indent="-355600" lvl="7" marL="3657600" marR="0" rtl="0" algn="l">
              <a:spcBef>
                <a:spcPts val="400"/>
              </a:spcBef>
              <a:spcAft>
                <a:spcPts val="0"/>
              </a:spcAft>
              <a:buClr>
                <a:schemeClr val="lt1"/>
              </a:buClr>
              <a:buSzPts val="2000"/>
              <a:buFont typeface="Open Sans"/>
              <a:buChar char="•"/>
              <a:defRPr i="0" sz="2000" u="none" cap="none" strike="noStrike">
                <a:solidFill>
                  <a:schemeClr val="lt1"/>
                </a:solidFill>
                <a:latin typeface="Open Sans"/>
                <a:ea typeface="Open Sans"/>
                <a:cs typeface="Open Sans"/>
                <a:sym typeface="Open Sans"/>
              </a:defRPr>
            </a:lvl8pPr>
            <a:lvl9pPr indent="-355600" lvl="8" marL="4114800" marR="0" rtl="0" algn="l">
              <a:spcBef>
                <a:spcPts val="400"/>
              </a:spcBef>
              <a:spcAft>
                <a:spcPts val="0"/>
              </a:spcAft>
              <a:buClr>
                <a:schemeClr val="lt1"/>
              </a:buClr>
              <a:buSzPts val="2000"/>
              <a:buFont typeface="Open Sans"/>
              <a:buChar char="•"/>
              <a:defRPr i="0" sz="2000" u="none" cap="none" strike="noStrike">
                <a:solidFill>
                  <a:schemeClr val="lt1"/>
                </a:solidFill>
                <a:latin typeface="Open Sans"/>
                <a:ea typeface="Open Sans"/>
                <a:cs typeface="Open Sans"/>
                <a:sym typeface="Open Sans"/>
              </a:defRPr>
            </a:lvl9pPr>
          </a:lstStyle>
          <a:p/>
        </p:txBody>
      </p:sp>
      <p:pic>
        <p:nvPicPr>
          <p:cNvPr id="14" name="Google Shape;14;p3"/>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id="15" name="Google Shape;15;p3"/>
          <p:cNvPicPr preferRelativeResize="0"/>
          <p:nvPr/>
        </p:nvPicPr>
        <p:blipFill rotWithShape="1">
          <a:blip r:embed="rId3">
            <a:alphaModFix/>
          </a:blip>
          <a:srcRect b="0" l="0" r="0" t="0"/>
          <a:stretch/>
        </p:blipFill>
        <p:spPr>
          <a:xfrm>
            <a:off x="6105037" y="4675530"/>
            <a:ext cx="2540000" cy="172311"/>
          </a:xfrm>
          <a:prstGeom prst="rect">
            <a:avLst/>
          </a:prstGeom>
          <a:noFill/>
          <a:ln>
            <a:noFill/>
          </a:ln>
        </p:spPr>
      </p:pic>
      <p:sp>
        <p:nvSpPr>
          <p:cNvPr id="16" name="Google Shape;16;p3"/>
          <p:cNvSpPr txBox="1"/>
          <p:nvPr>
            <p:ph type="title"/>
          </p:nvPr>
        </p:nvSpPr>
        <p:spPr>
          <a:xfrm>
            <a:off x="447923" y="371510"/>
            <a:ext cx="8197114"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UW">
  <p:cSld name="1_Title Slide">
    <p:bg>
      <p:bgPr>
        <a:solidFill>
          <a:schemeClr val="dk1"/>
        </a:solidFill>
      </p:bgPr>
    </p:bg>
    <p:spTree>
      <p:nvGrpSpPr>
        <p:cNvPr id="17" name="Shape 17"/>
        <p:cNvGrpSpPr/>
        <p:nvPr/>
      </p:nvGrpSpPr>
      <p:grpSpPr>
        <a:xfrm>
          <a:off x="0" y="0"/>
          <a:ext cx="0" cy="0"/>
          <a:chOff x="0" y="0"/>
          <a:chExt cx="0" cy="0"/>
        </a:xfrm>
      </p:grpSpPr>
      <p:pic>
        <p:nvPicPr>
          <p:cNvPr descr="UW_W Logo_White.png" id="18" name="Google Shape;18;p4"/>
          <p:cNvPicPr preferRelativeResize="0"/>
          <p:nvPr/>
        </p:nvPicPr>
        <p:blipFill rotWithShape="1">
          <a:blip r:embed="rId2">
            <a:alphaModFix/>
          </a:blip>
          <a:srcRect b="0" l="0" r="0" t="0"/>
          <a:stretch/>
        </p:blipFill>
        <p:spPr>
          <a:xfrm>
            <a:off x="7483915" y="4219956"/>
            <a:ext cx="1371600" cy="923544"/>
          </a:xfrm>
          <a:prstGeom prst="rect">
            <a:avLst/>
          </a:prstGeom>
          <a:noFill/>
          <a:ln>
            <a:noFill/>
          </a:ln>
        </p:spPr>
      </p:pic>
      <p:pic>
        <p:nvPicPr>
          <p:cNvPr id="19" name="Google Shape;19;p4"/>
          <p:cNvPicPr preferRelativeResize="0"/>
          <p:nvPr/>
        </p:nvPicPr>
        <p:blipFill rotWithShape="1">
          <a:blip r:embed="rId3">
            <a:alphaModFix/>
          </a:blip>
          <a:srcRect b="0" l="0" r="0" t="0"/>
          <a:stretch/>
        </p:blipFill>
        <p:spPr>
          <a:xfrm>
            <a:off x="568081" y="4675530"/>
            <a:ext cx="2540000" cy="172311"/>
          </a:xfrm>
          <a:prstGeom prst="rect">
            <a:avLst/>
          </a:prstGeom>
          <a:noFill/>
          <a:ln>
            <a:noFill/>
          </a:ln>
        </p:spPr>
      </p:pic>
      <p:pic>
        <p:nvPicPr>
          <p:cNvPr id="20" name="Google Shape;20;p4"/>
          <p:cNvPicPr preferRelativeResize="0"/>
          <p:nvPr/>
        </p:nvPicPr>
        <p:blipFill rotWithShape="1">
          <a:blip r:embed="rId4">
            <a:alphaModFix/>
          </a:blip>
          <a:srcRect b="0" l="0" r="0" t="0"/>
          <a:stretch/>
        </p:blipFill>
        <p:spPr>
          <a:xfrm>
            <a:off x="568081" y="3426449"/>
            <a:ext cx="1600200" cy="139700"/>
          </a:xfrm>
          <a:prstGeom prst="rect">
            <a:avLst/>
          </a:prstGeom>
          <a:noFill/>
          <a:ln>
            <a:noFill/>
          </a:ln>
        </p:spPr>
      </p:pic>
      <p:sp>
        <p:nvSpPr>
          <p:cNvPr id="21" name="Google Shape;21;p4"/>
          <p:cNvSpPr txBox="1"/>
          <p:nvPr>
            <p:ph type="title"/>
          </p:nvPr>
        </p:nvSpPr>
        <p:spPr>
          <a:xfrm>
            <a:off x="460375"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5000"/>
              <a:buFont typeface="Encode Sans Black"/>
              <a:buNone/>
              <a:defRPr b="1" i="0" sz="5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bg>
      <p:bgPr>
        <a:solidFill>
          <a:schemeClr val="dk1"/>
        </a:solidFill>
      </p:bgPr>
    </p:bg>
    <p:spTree>
      <p:nvGrpSpPr>
        <p:cNvPr id="22" name="Shape 22"/>
        <p:cNvGrpSpPr/>
        <p:nvPr/>
      </p:nvGrpSpPr>
      <p:grpSpPr>
        <a:xfrm>
          <a:off x="0" y="0"/>
          <a:ext cx="0" cy="0"/>
          <a:chOff x="0" y="0"/>
          <a:chExt cx="0" cy="0"/>
        </a:xfrm>
      </p:grpSpPr>
      <p:sp>
        <p:nvSpPr>
          <p:cNvPr id="23" name="Google Shape;23;p5"/>
          <p:cNvSpPr txBox="1"/>
          <p:nvPr>
            <p:ph idx="1" type="body"/>
          </p:nvPr>
        </p:nvSpPr>
        <p:spPr>
          <a:xfrm>
            <a:off x="447923" y="1730667"/>
            <a:ext cx="8197114" cy="236590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lt2"/>
              </a:buClr>
              <a:buSzPts val="2400"/>
              <a:buFont typeface="Merriweather Sans"/>
              <a:buChar char="&gt;"/>
              <a:defRPr b="1" i="0" sz="2400" u="none" cap="none" strike="noStrike">
                <a:solidFill>
                  <a:schemeClr val="lt2"/>
                </a:solidFill>
                <a:latin typeface="Open Sans"/>
                <a:ea typeface="Open Sans"/>
                <a:cs typeface="Open Sans"/>
                <a:sym typeface="Open Sans"/>
              </a:defRPr>
            </a:lvl1pPr>
            <a:lvl2pPr indent="-355600" lvl="1" marL="914400" marR="0" rtl="0" algn="l">
              <a:spcBef>
                <a:spcPts val="400"/>
              </a:spcBef>
              <a:spcAft>
                <a:spcPts val="0"/>
              </a:spcAft>
              <a:buClr>
                <a:schemeClr val="lt2"/>
              </a:buClr>
              <a:buSzPts val="2000"/>
              <a:buFont typeface="Arial"/>
              <a:buChar char="–"/>
              <a:defRPr b="1" i="0" sz="2000" u="none" cap="none" strike="noStrike">
                <a:solidFill>
                  <a:schemeClr val="lt2"/>
                </a:solidFill>
                <a:latin typeface="Open Sans"/>
                <a:ea typeface="Open Sans"/>
                <a:cs typeface="Open Sans"/>
                <a:sym typeface="Open Sans"/>
              </a:defRPr>
            </a:lvl2pPr>
            <a:lvl3pPr indent="-342900" lvl="2" marL="1371600" marR="0" rtl="0" algn="l">
              <a:spcBef>
                <a:spcPts val="360"/>
              </a:spcBef>
              <a:spcAft>
                <a:spcPts val="0"/>
              </a:spcAft>
              <a:buClr>
                <a:schemeClr val="lt2"/>
              </a:buClr>
              <a:buSzPts val="1800"/>
              <a:buFont typeface="Merriweather Sans"/>
              <a:buChar char="&gt;"/>
              <a:defRPr b="1" i="0" sz="1800" u="none" cap="none" strike="noStrike">
                <a:solidFill>
                  <a:schemeClr val="lt2"/>
                </a:solidFill>
                <a:latin typeface="Open Sans"/>
                <a:ea typeface="Open Sans"/>
                <a:cs typeface="Open Sans"/>
                <a:sym typeface="Open Sans"/>
              </a:defRPr>
            </a:lvl3pPr>
            <a:lvl4pPr indent="-330200" lvl="3" marL="1828800" marR="0" rtl="0" algn="l">
              <a:spcBef>
                <a:spcPts val="320"/>
              </a:spcBef>
              <a:spcAft>
                <a:spcPts val="0"/>
              </a:spcAft>
              <a:buClr>
                <a:schemeClr val="lt2"/>
              </a:buClr>
              <a:buSzPts val="1600"/>
              <a:buFont typeface="Arial"/>
              <a:buChar char="–"/>
              <a:defRPr b="1" i="0" sz="1600" u="none" cap="none" strike="noStrike">
                <a:solidFill>
                  <a:schemeClr val="lt2"/>
                </a:solidFill>
                <a:latin typeface="Open Sans"/>
                <a:ea typeface="Open Sans"/>
                <a:cs typeface="Open Sans"/>
                <a:sym typeface="Open Sans"/>
              </a:defRPr>
            </a:lvl4pPr>
            <a:lvl5pPr indent="-317500" lvl="4" marL="2286000" marR="0" rtl="0" algn="l">
              <a:spcBef>
                <a:spcPts val="280"/>
              </a:spcBef>
              <a:spcAft>
                <a:spcPts val="0"/>
              </a:spcAft>
              <a:buClr>
                <a:schemeClr val="lt2"/>
              </a:buClr>
              <a:buSzPts val="1400"/>
              <a:buFont typeface="Merriweather Sans"/>
              <a:buChar char="&gt;"/>
              <a:defRPr b="1" i="0" sz="1400" u="none" cap="none" strike="noStrike">
                <a:solidFill>
                  <a:schemeClr val="lt2"/>
                </a:solidFill>
                <a:latin typeface="Open Sans"/>
                <a:ea typeface="Open Sans"/>
                <a:cs typeface="Open Sans"/>
                <a:sym typeface="Open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pic>
        <p:nvPicPr>
          <p:cNvPr id="24" name="Google Shape;24;p5"/>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descr="UW_W Logo_White.png" id="25" name="Google Shape;25;p5"/>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sp>
        <p:nvSpPr>
          <p:cNvPr id="26" name="Google Shape;26;p5"/>
          <p:cNvSpPr txBox="1"/>
          <p:nvPr>
            <p:ph type="title"/>
          </p:nvPr>
        </p:nvSpPr>
        <p:spPr>
          <a:xfrm>
            <a:off x="447923" y="369733"/>
            <a:ext cx="8197114"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lt2"/>
              </a:buClr>
              <a:buSzPts val="3000"/>
              <a:buFont typeface="Encode Sans Black"/>
              <a:buNone/>
              <a:defRPr b="1" i="0" sz="3000" u="none" cap="none" strike="noStrike">
                <a:solidFill>
                  <a:schemeClr val="lt2"/>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Subheader + Content">
  <p:cSld name="Header + Subheader + Content">
    <p:spTree>
      <p:nvGrpSpPr>
        <p:cNvPr id="28" name="Shape 28"/>
        <p:cNvGrpSpPr/>
        <p:nvPr/>
      </p:nvGrpSpPr>
      <p:grpSpPr>
        <a:xfrm>
          <a:off x="0" y="0"/>
          <a:ext cx="0" cy="0"/>
          <a:chOff x="0" y="0"/>
          <a:chExt cx="0" cy="0"/>
        </a:xfrm>
      </p:grpSpPr>
      <p:pic>
        <p:nvPicPr>
          <p:cNvPr id="29" name="Google Shape;29;p7"/>
          <p:cNvPicPr preferRelativeResize="0"/>
          <p:nvPr/>
        </p:nvPicPr>
        <p:blipFill rotWithShape="1">
          <a:blip r:embed="rId2">
            <a:alphaModFix/>
          </a:blip>
          <a:srcRect b="0" l="0" r="0" t="0"/>
          <a:stretch/>
        </p:blipFill>
        <p:spPr>
          <a:xfrm>
            <a:off x="555381" y="1364403"/>
            <a:ext cx="1103781" cy="96361"/>
          </a:xfrm>
          <a:prstGeom prst="rect">
            <a:avLst/>
          </a:prstGeom>
          <a:noFill/>
          <a:ln>
            <a:noFill/>
          </a:ln>
        </p:spPr>
      </p:pic>
      <p:pic>
        <p:nvPicPr>
          <p:cNvPr id="30" name="Google Shape;30;p7"/>
          <p:cNvPicPr preferRelativeResize="0"/>
          <p:nvPr/>
        </p:nvPicPr>
        <p:blipFill rotWithShape="1">
          <a:blip r:embed="rId3">
            <a:alphaModFix/>
          </a:blip>
          <a:srcRect b="0" l="0" r="0" t="0"/>
          <a:stretch/>
        </p:blipFill>
        <p:spPr>
          <a:xfrm>
            <a:off x="549031" y="1363508"/>
            <a:ext cx="1103781" cy="96362"/>
          </a:xfrm>
          <a:prstGeom prst="rect">
            <a:avLst/>
          </a:prstGeom>
          <a:noFill/>
          <a:ln>
            <a:noFill/>
          </a:ln>
        </p:spPr>
      </p:pic>
      <p:sp>
        <p:nvSpPr>
          <p:cNvPr id="31" name="Google Shape;31;p7"/>
          <p:cNvSpPr txBox="1"/>
          <p:nvPr>
            <p:ph idx="1" type="body"/>
          </p:nvPr>
        </p:nvSpPr>
        <p:spPr>
          <a:xfrm>
            <a:off x="447923" y="2320239"/>
            <a:ext cx="8197114" cy="225176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7"/>
          <p:cNvSpPr txBox="1"/>
          <p:nvPr>
            <p:ph idx="2" type="body"/>
          </p:nvPr>
        </p:nvSpPr>
        <p:spPr>
          <a:xfrm>
            <a:off x="460375" y="1730667"/>
            <a:ext cx="8184662" cy="41117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480"/>
              </a:spcBef>
              <a:spcAft>
                <a:spcPts val="0"/>
              </a:spcAft>
              <a:buClr>
                <a:schemeClr val="dk2"/>
              </a:buClr>
              <a:buSzPts val="2400"/>
              <a:buFont typeface="Open Sans"/>
              <a:buNone/>
              <a:defRPr i="0" sz="2400" u="none" cap="none" strike="noStrike">
                <a:solidFill>
                  <a:schemeClr val="dk2"/>
                </a:solidFill>
                <a:latin typeface="Open Sans"/>
                <a:ea typeface="Open Sans"/>
                <a:cs typeface="Open Sans"/>
                <a:sym typeface="Open Sans"/>
              </a:defRPr>
            </a:lvl1pPr>
            <a:lvl2pPr indent="-228600" lvl="1" marL="914400" marR="0" rtl="0" algn="l">
              <a:spcBef>
                <a:spcPts val="560"/>
              </a:spcBef>
              <a:spcAft>
                <a:spcPts val="0"/>
              </a:spcAft>
              <a:buClr>
                <a:srgbClr val="E8D3A2"/>
              </a:buClr>
              <a:buSzPts val="2800"/>
              <a:buFont typeface="Open Sans"/>
              <a:buNone/>
              <a:defRPr i="0" sz="2800" u="none" cap="none" strike="noStrike">
                <a:solidFill>
                  <a:srgbClr val="E8D3A2"/>
                </a:solidFill>
                <a:latin typeface="Open Sans"/>
                <a:ea typeface="Open Sans"/>
                <a:cs typeface="Open Sans"/>
                <a:sym typeface="Open Sans"/>
              </a:defRPr>
            </a:lvl2pPr>
            <a:lvl3pPr indent="-228600" lvl="2" marL="1371600" marR="0" rtl="0" algn="l">
              <a:spcBef>
                <a:spcPts val="480"/>
              </a:spcBef>
              <a:spcAft>
                <a:spcPts val="0"/>
              </a:spcAft>
              <a:buClr>
                <a:srgbClr val="E8D3A2"/>
              </a:buClr>
              <a:buSzPts val="2400"/>
              <a:buFont typeface="Open Sans"/>
              <a:buNone/>
              <a:defRPr i="0" sz="2400" u="none" cap="none" strike="noStrike">
                <a:solidFill>
                  <a:srgbClr val="E8D3A2"/>
                </a:solidFill>
                <a:latin typeface="Open Sans"/>
                <a:ea typeface="Open Sans"/>
                <a:cs typeface="Open Sans"/>
                <a:sym typeface="Open Sans"/>
              </a:defRPr>
            </a:lvl3pPr>
            <a:lvl4pPr indent="-228600" lvl="3" marL="18288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4pPr>
            <a:lvl5pPr indent="-228600" lvl="4" marL="2286000" marR="0" rtl="0" algn="l">
              <a:spcBef>
                <a:spcPts val="400"/>
              </a:spcBef>
              <a:spcAft>
                <a:spcPts val="0"/>
              </a:spcAft>
              <a:buClr>
                <a:srgbClr val="E8D3A2"/>
              </a:buClr>
              <a:buSzPts val="2000"/>
              <a:buFont typeface="Open Sans"/>
              <a:buNone/>
              <a:defRPr i="0" sz="2000" u="none" cap="none" strike="noStrike">
                <a:solidFill>
                  <a:srgbClr val="E8D3A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6pPr>
            <a:lvl7pPr indent="-355600" lvl="6" marL="32004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7pPr>
            <a:lvl8pPr indent="-355600" lvl="7" marL="36576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8pPr>
            <a:lvl9pPr indent="-355600" lvl="8" marL="4114800" marR="0" rtl="0" algn="l">
              <a:spcBef>
                <a:spcPts val="400"/>
              </a:spcBef>
              <a:spcAft>
                <a:spcPts val="0"/>
              </a:spcAft>
              <a:buClr>
                <a:schemeClr val="dk1"/>
              </a:buClr>
              <a:buSzPts val="2000"/>
              <a:buFont typeface="Open Sans"/>
              <a:buChar char="•"/>
              <a:defRPr i="0" sz="2000" u="none" cap="none" strike="noStrike">
                <a:solidFill>
                  <a:schemeClr val="dk1"/>
                </a:solidFill>
                <a:latin typeface="Open Sans"/>
                <a:ea typeface="Open Sans"/>
                <a:cs typeface="Open Sans"/>
                <a:sym typeface="Open Sans"/>
              </a:defRPr>
            </a:lvl9pPr>
          </a:lstStyle>
          <a:p/>
        </p:txBody>
      </p:sp>
      <p:pic>
        <p:nvPicPr>
          <p:cNvPr id="33" name="Google Shape;33;p7"/>
          <p:cNvPicPr preferRelativeResize="0"/>
          <p:nvPr/>
        </p:nvPicPr>
        <p:blipFill rotWithShape="1">
          <a:blip r:embed="rId4">
            <a:alphaModFix/>
          </a:blip>
          <a:srcRect b="0" l="0" r="0" t="0"/>
          <a:stretch/>
        </p:blipFill>
        <p:spPr>
          <a:xfrm>
            <a:off x="6105041" y="4675530"/>
            <a:ext cx="2539991" cy="172311"/>
          </a:xfrm>
          <a:prstGeom prst="rect">
            <a:avLst/>
          </a:prstGeom>
          <a:noFill/>
          <a:ln>
            <a:noFill/>
          </a:ln>
        </p:spPr>
      </p:pic>
      <p:sp>
        <p:nvSpPr>
          <p:cNvPr id="34" name="Google Shape;34;p7"/>
          <p:cNvSpPr txBox="1"/>
          <p:nvPr>
            <p:ph type="title"/>
          </p:nvPr>
        </p:nvSpPr>
        <p:spPr>
          <a:xfrm>
            <a:off x="447922" y="369285"/>
            <a:ext cx="8197109"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undless">
  <p:cSld name="1_Title Slide">
    <p:spTree>
      <p:nvGrpSpPr>
        <p:cNvPr id="35"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b="0" l="0" r="0" t="0"/>
          <a:stretch/>
        </p:blipFill>
        <p:spPr>
          <a:xfrm>
            <a:off x="568081" y="3426449"/>
            <a:ext cx="1600200" cy="139700"/>
          </a:xfrm>
          <a:prstGeom prst="rect">
            <a:avLst/>
          </a:prstGeom>
          <a:noFill/>
          <a:ln>
            <a:noFill/>
          </a:ln>
        </p:spPr>
      </p:pic>
      <p:pic>
        <p:nvPicPr>
          <p:cNvPr id="37" name="Google Shape;37;p8"/>
          <p:cNvPicPr preferRelativeResize="0"/>
          <p:nvPr/>
        </p:nvPicPr>
        <p:blipFill rotWithShape="1">
          <a:blip r:embed="rId3">
            <a:alphaModFix/>
          </a:blip>
          <a:srcRect b="0" l="0" r="0" t="0"/>
          <a:stretch/>
        </p:blipFill>
        <p:spPr>
          <a:xfrm>
            <a:off x="568081" y="4599009"/>
            <a:ext cx="2425226" cy="213273"/>
          </a:xfrm>
          <a:prstGeom prst="rect">
            <a:avLst/>
          </a:prstGeom>
          <a:noFill/>
          <a:ln>
            <a:noFill/>
          </a:ln>
        </p:spPr>
      </p:pic>
      <p:pic>
        <p:nvPicPr>
          <p:cNvPr descr="W Logo_Purple_2685_HEX.png" id="38" name="Google Shape;38;p8"/>
          <p:cNvPicPr preferRelativeResize="0"/>
          <p:nvPr/>
        </p:nvPicPr>
        <p:blipFill rotWithShape="1">
          <a:blip r:embed="rId4">
            <a:alphaModFix/>
          </a:blip>
          <a:srcRect b="0" l="0" r="0" t="0"/>
          <a:stretch/>
        </p:blipFill>
        <p:spPr>
          <a:xfrm>
            <a:off x="7483915" y="4219956"/>
            <a:ext cx="1371600" cy="923544"/>
          </a:xfrm>
          <a:prstGeom prst="rect">
            <a:avLst/>
          </a:prstGeom>
          <a:noFill/>
          <a:ln>
            <a:noFill/>
          </a:ln>
        </p:spPr>
      </p:pic>
      <p:sp>
        <p:nvSpPr>
          <p:cNvPr id="39" name="Google Shape;39;p8"/>
          <p:cNvSpPr txBox="1"/>
          <p:nvPr>
            <p:ph type="title"/>
          </p:nvPr>
        </p:nvSpPr>
        <p:spPr>
          <a:xfrm>
            <a:off x="460375"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UW">
  <p:cSld name="Title Slide">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0" l="0" r="0" t="0"/>
          <a:stretch/>
        </p:blipFill>
        <p:spPr>
          <a:xfrm>
            <a:off x="568081" y="3426449"/>
            <a:ext cx="1600200" cy="139700"/>
          </a:xfrm>
          <a:prstGeom prst="rect">
            <a:avLst/>
          </a:prstGeom>
          <a:noFill/>
          <a:ln>
            <a:noFill/>
          </a:ln>
        </p:spPr>
      </p:pic>
      <p:pic>
        <p:nvPicPr>
          <p:cNvPr descr="W Logo_Purple_2685_HEX.png" id="42" name="Google Shape;42;p9"/>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pic>
        <p:nvPicPr>
          <p:cNvPr id="43" name="Google Shape;43;p9"/>
          <p:cNvPicPr preferRelativeResize="0"/>
          <p:nvPr/>
        </p:nvPicPr>
        <p:blipFill rotWithShape="1">
          <a:blip r:embed="rId4">
            <a:alphaModFix/>
          </a:blip>
          <a:srcRect b="0" l="0" r="0" t="0"/>
          <a:stretch/>
        </p:blipFill>
        <p:spPr>
          <a:xfrm>
            <a:off x="568085" y="4675530"/>
            <a:ext cx="2539991" cy="172311"/>
          </a:xfrm>
          <a:prstGeom prst="rect">
            <a:avLst/>
          </a:prstGeom>
          <a:noFill/>
          <a:ln>
            <a:noFill/>
          </a:ln>
        </p:spPr>
      </p:pic>
      <p:sp>
        <p:nvSpPr>
          <p:cNvPr id="44" name="Google Shape;44;p9"/>
          <p:cNvSpPr txBox="1"/>
          <p:nvPr>
            <p:ph type="title"/>
          </p:nvPr>
        </p:nvSpPr>
        <p:spPr>
          <a:xfrm>
            <a:off x="460376" y="644993"/>
            <a:ext cx="7023540" cy="2641756"/>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5000"/>
              <a:buFont typeface="Encode Sans Black"/>
              <a:buNone/>
              <a:defRPr b="1" i="0" sz="5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 Content">
  <p:cSld name="Header + Content">
    <p:spTree>
      <p:nvGrpSpPr>
        <p:cNvPr id="45" name="Shape 45"/>
        <p:cNvGrpSpPr/>
        <p:nvPr/>
      </p:nvGrpSpPr>
      <p:grpSpPr>
        <a:xfrm>
          <a:off x="0" y="0"/>
          <a:ext cx="0" cy="0"/>
          <a:chOff x="0" y="0"/>
          <a:chExt cx="0" cy="0"/>
        </a:xfrm>
      </p:grpSpPr>
      <p:pic>
        <p:nvPicPr>
          <p:cNvPr id="46" name="Google Shape;46;p10"/>
          <p:cNvPicPr preferRelativeResize="0"/>
          <p:nvPr/>
        </p:nvPicPr>
        <p:blipFill rotWithShape="1">
          <a:blip r:embed="rId2">
            <a:alphaModFix/>
          </a:blip>
          <a:srcRect b="0" l="0" r="0" t="0"/>
          <a:stretch/>
        </p:blipFill>
        <p:spPr>
          <a:xfrm>
            <a:off x="549031" y="1363508"/>
            <a:ext cx="1103781" cy="96362"/>
          </a:xfrm>
          <a:prstGeom prst="rect">
            <a:avLst/>
          </a:prstGeom>
          <a:noFill/>
          <a:ln>
            <a:noFill/>
          </a:ln>
        </p:spPr>
      </p:pic>
      <p:pic>
        <p:nvPicPr>
          <p:cNvPr descr="W Logo_Purple_2685_HEX.png" id="47" name="Google Shape;47;p10"/>
          <p:cNvPicPr preferRelativeResize="0"/>
          <p:nvPr/>
        </p:nvPicPr>
        <p:blipFill rotWithShape="1">
          <a:blip r:embed="rId3">
            <a:alphaModFix/>
          </a:blip>
          <a:srcRect b="0" l="0" r="0" t="0"/>
          <a:stretch/>
        </p:blipFill>
        <p:spPr>
          <a:xfrm>
            <a:off x="7483915" y="4219956"/>
            <a:ext cx="1371600" cy="923544"/>
          </a:xfrm>
          <a:prstGeom prst="rect">
            <a:avLst/>
          </a:prstGeom>
          <a:noFill/>
          <a:ln>
            <a:noFill/>
          </a:ln>
        </p:spPr>
      </p:pic>
      <p:sp>
        <p:nvSpPr>
          <p:cNvPr id="48" name="Google Shape;48;p10"/>
          <p:cNvSpPr txBox="1"/>
          <p:nvPr>
            <p:ph idx="1" type="body"/>
          </p:nvPr>
        </p:nvSpPr>
        <p:spPr>
          <a:xfrm>
            <a:off x="447923" y="1730667"/>
            <a:ext cx="8197114" cy="2365901"/>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2"/>
              </a:buClr>
              <a:buSzPts val="2400"/>
              <a:buFont typeface="Merriweather Sans"/>
              <a:buChar char="&gt;"/>
              <a:defRPr b="1" i="0" sz="2400" u="none" cap="none" strike="noStrike">
                <a:solidFill>
                  <a:schemeClr val="dk2"/>
                </a:solidFill>
                <a:latin typeface="Open Sans"/>
                <a:ea typeface="Open Sans"/>
                <a:cs typeface="Open Sans"/>
                <a:sym typeface="Open Sans"/>
              </a:defRPr>
            </a:lvl1pPr>
            <a:lvl2pPr indent="-355600" lvl="1" marL="914400" marR="0" rtl="0" algn="l">
              <a:spcBef>
                <a:spcPts val="400"/>
              </a:spcBef>
              <a:spcAft>
                <a:spcPts val="0"/>
              </a:spcAft>
              <a:buClr>
                <a:schemeClr val="dk2"/>
              </a:buClr>
              <a:buSzPts val="2000"/>
              <a:buFont typeface="Arial"/>
              <a:buChar char="–"/>
              <a:defRPr b="1" i="0" sz="2000" u="none" cap="none" strike="noStrike">
                <a:solidFill>
                  <a:schemeClr val="dk2"/>
                </a:solidFill>
                <a:latin typeface="Open Sans"/>
                <a:ea typeface="Open Sans"/>
                <a:cs typeface="Open Sans"/>
                <a:sym typeface="Open Sans"/>
              </a:defRPr>
            </a:lvl2pPr>
            <a:lvl3pPr indent="-342900" lvl="2" marL="1371600" marR="0" rtl="0" algn="l">
              <a:spcBef>
                <a:spcPts val="360"/>
              </a:spcBef>
              <a:spcAft>
                <a:spcPts val="0"/>
              </a:spcAft>
              <a:buClr>
                <a:schemeClr val="dk2"/>
              </a:buClr>
              <a:buSzPts val="1800"/>
              <a:buFont typeface="Merriweather Sans"/>
              <a:buChar char="&gt;"/>
              <a:defRPr b="1" i="0" sz="1800" u="none" cap="none" strike="noStrike">
                <a:solidFill>
                  <a:schemeClr val="dk2"/>
                </a:solidFill>
                <a:latin typeface="Open Sans"/>
                <a:ea typeface="Open Sans"/>
                <a:cs typeface="Open Sans"/>
                <a:sym typeface="Open Sans"/>
              </a:defRPr>
            </a:lvl3pPr>
            <a:lvl4pPr indent="-330200" lvl="3" marL="1828800" marR="0" rtl="0" algn="l">
              <a:spcBef>
                <a:spcPts val="320"/>
              </a:spcBef>
              <a:spcAft>
                <a:spcPts val="0"/>
              </a:spcAft>
              <a:buClr>
                <a:schemeClr val="dk2"/>
              </a:buClr>
              <a:buSzPts val="1600"/>
              <a:buFont typeface="Arial"/>
              <a:buChar char="–"/>
              <a:defRPr b="1" i="0" sz="1600" u="none" cap="none" strike="noStrike">
                <a:solidFill>
                  <a:schemeClr val="dk2"/>
                </a:solidFill>
                <a:latin typeface="Open Sans"/>
                <a:ea typeface="Open Sans"/>
                <a:cs typeface="Open Sans"/>
                <a:sym typeface="Open Sans"/>
              </a:defRPr>
            </a:lvl4pPr>
            <a:lvl5pPr indent="-317500" lvl="4" marL="2286000" marR="0" rtl="0" algn="l">
              <a:spcBef>
                <a:spcPts val="280"/>
              </a:spcBef>
              <a:spcAft>
                <a:spcPts val="0"/>
              </a:spcAft>
              <a:buClr>
                <a:schemeClr val="dk2"/>
              </a:buClr>
              <a:buSzPts val="1400"/>
              <a:buFont typeface="Merriweather Sans"/>
              <a:buChar char="&gt;"/>
              <a:defRPr b="1" i="0" sz="1400" u="none" cap="none" strike="noStrike">
                <a:solidFill>
                  <a:schemeClr val="dk2"/>
                </a:solidFill>
                <a:latin typeface="Open Sans"/>
                <a:ea typeface="Open Sans"/>
                <a:cs typeface="Open Sans"/>
                <a:sym typeface="Open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 name="Google Shape;49;p10"/>
          <p:cNvSpPr txBox="1"/>
          <p:nvPr>
            <p:ph type="title"/>
          </p:nvPr>
        </p:nvSpPr>
        <p:spPr>
          <a:xfrm>
            <a:off x="460375" y="370622"/>
            <a:ext cx="8184662" cy="9937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3000"/>
              <a:buFont typeface="Encode Sans Black"/>
              <a:buNone/>
              <a:defRPr b="1" i="0" sz="3000" u="none" cap="none" strike="noStrike">
                <a:solidFill>
                  <a:schemeClr val="dk1"/>
                </a:solidFill>
                <a:latin typeface="Encode Sans Black"/>
                <a:ea typeface="Encode Sans Black"/>
                <a:cs typeface="Encode Sans Black"/>
                <a:sym typeface="Encode Sans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 name="Shape 2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1"/>
          <p:cNvSpPr txBox="1"/>
          <p:nvPr>
            <p:ph type="title"/>
          </p:nvPr>
        </p:nvSpPr>
        <p:spPr>
          <a:xfrm>
            <a:off x="460375" y="645000"/>
            <a:ext cx="8232300" cy="2641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000"/>
              <a:buFont typeface="Encode Sans Black"/>
              <a:buNone/>
            </a:pPr>
            <a:r>
              <a:rPr lang="en-US" sz="3700">
                <a:latin typeface="Helvetica Neue"/>
                <a:ea typeface="Helvetica Neue"/>
                <a:cs typeface="Helvetica Neue"/>
                <a:sym typeface="Helvetica Neue"/>
              </a:rPr>
              <a:t>Interface design and prompt engineering of </a:t>
            </a:r>
            <a:r>
              <a:rPr lang="en-US" sz="3700">
                <a:latin typeface="Helvetica Neue"/>
                <a:ea typeface="Helvetica Neue"/>
                <a:cs typeface="Helvetica Neue"/>
                <a:sym typeface="Helvetica Neue"/>
              </a:rPr>
              <a:t>a LLM-Powered Chatbot for Elders</a:t>
            </a:r>
            <a:endParaRPr sz="3700">
              <a:latin typeface="Helvetica Neue"/>
              <a:ea typeface="Helvetica Neue"/>
              <a:cs typeface="Helvetica Neue"/>
              <a:sym typeface="Helvetica Neue"/>
            </a:endParaRPr>
          </a:p>
        </p:txBody>
      </p:sp>
      <p:sp>
        <p:nvSpPr>
          <p:cNvPr id="55" name="Google Shape;55;p11"/>
          <p:cNvSpPr txBox="1"/>
          <p:nvPr/>
        </p:nvSpPr>
        <p:spPr>
          <a:xfrm>
            <a:off x="593275" y="3766450"/>
            <a:ext cx="6139500" cy="7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2"/>
                </a:solidFill>
              </a:rPr>
              <a:t>Presenter: </a:t>
            </a:r>
            <a:r>
              <a:rPr lang="en-US">
                <a:solidFill>
                  <a:schemeClr val="lt2"/>
                </a:solidFill>
              </a:rPr>
              <a:t>Feng Chen, </a:t>
            </a:r>
            <a:r>
              <a:rPr lang="en-US">
                <a:solidFill>
                  <a:schemeClr val="lt2"/>
                </a:solidFill>
              </a:rPr>
              <a:t>Luna Li, Wenyu Zeng,</a:t>
            </a:r>
            <a:r>
              <a:rPr lang="en-US">
                <a:solidFill>
                  <a:schemeClr val="lt2"/>
                </a:solidFill>
              </a:rPr>
              <a:t> Ray Chung</a:t>
            </a:r>
            <a:endParaRPr>
              <a:solidFill>
                <a:schemeClr val="lt2"/>
              </a:solidFill>
            </a:endParaRPr>
          </a:p>
          <a:p>
            <a:pPr indent="0" lvl="0" marL="0" rtl="0" algn="l">
              <a:spcBef>
                <a:spcPts val="0"/>
              </a:spcBef>
              <a:spcAft>
                <a:spcPts val="0"/>
              </a:spcAft>
              <a:buNone/>
            </a:pPr>
            <a:r>
              <a:rPr lang="en-US">
                <a:solidFill>
                  <a:schemeClr val="lt2"/>
                </a:solidFill>
              </a:rPr>
              <a:t>Department of Biomedical and Health Informatics, University of Washington</a:t>
            </a:r>
            <a:endParaRPr>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1100"/>
              </a:spcAft>
              <a:buNone/>
            </a:pPr>
            <a:r>
              <a:rPr lang="en-US" sz="1800">
                <a:solidFill>
                  <a:srgbClr val="4B2E83"/>
                </a:solidFill>
                <a:latin typeface="Arial"/>
                <a:ea typeface="Arial"/>
                <a:cs typeface="Arial"/>
                <a:sym typeface="Arial"/>
              </a:rPr>
              <a:t>Demo - Sample Dialogues (Use Cases)</a:t>
            </a:r>
            <a:endParaRPr sz="3600">
              <a:solidFill>
                <a:srgbClr val="4B2E83"/>
              </a:solidFill>
            </a:endParaRPr>
          </a:p>
        </p:txBody>
      </p:sp>
      <p:pic>
        <p:nvPicPr>
          <p:cNvPr id="114" name="Google Shape;114;p20"/>
          <p:cNvPicPr preferRelativeResize="0"/>
          <p:nvPr/>
        </p:nvPicPr>
        <p:blipFill>
          <a:blip r:embed="rId3">
            <a:alphaModFix/>
          </a:blip>
          <a:stretch>
            <a:fillRect/>
          </a:stretch>
        </p:blipFill>
        <p:spPr>
          <a:xfrm>
            <a:off x="4360500" y="1312324"/>
            <a:ext cx="3398913" cy="3678774"/>
          </a:xfrm>
          <a:prstGeom prst="rect">
            <a:avLst/>
          </a:prstGeom>
          <a:noFill/>
          <a:ln>
            <a:noFill/>
          </a:ln>
        </p:spPr>
      </p:pic>
      <p:pic>
        <p:nvPicPr>
          <p:cNvPr id="115" name="Google Shape;115;p20"/>
          <p:cNvPicPr preferRelativeResize="0"/>
          <p:nvPr/>
        </p:nvPicPr>
        <p:blipFill>
          <a:blip r:embed="rId4">
            <a:alphaModFix/>
          </a:blip>
          <a:stretch>
            <a:fillRect/>
          </a:stretch>
        </p:blipFill>
        <p:spPr>
          <a:xfrm>
            <a:off x="1083725" y="1312325"/>
            <a:ext cx="3063049" cy="3678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1100"/>
              </a:spcAft>
              <a:buNone/>
            </a:pPr>
            <a:r>
              <a:rPr lang="en-US" sz="2000">
                <a:latin typeface="Helvetica Neue"/>
                <a:ea typeface="Helvetica Neue"/>
                <a:cs typeface="Helvetica Neue"/>
                <a:sym typeface="Helvetica Neue"/>
              </a:rPr>
              <a:t>Lessons learned and future work</a:t>
            </a:r>
            <a:endParaRPr sz="2500">
              <a:latin typeface="Helvetica Neue"/>
              <a:ea typeface="Helvetica Neue"/>
              <a:cs typeface="Helvetica Neue"/>
              <a:sym typeface="Helvetica Neue"/>
            </a:endParaRPr>
          </a:p>
        </p:txBody>
      </p:sp>
      <p:sp>
        <p:nvSpPr>
          <p:cNvPr id="121" name="Google Shape;121;p21"/>
          <p:cNvSpPr txBox="1"/>
          <p:nvPr/>
        </p:nvSpPr>
        <p:spPr>
          <a:xfrm>
            <a:off x="607100" y="1770725"/>
            <a:ext cx="7521300" cy="2799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300"/>
              </a:spcBef>
              <a:spcAft>
                <a:spcPts val="0"/>
              </a:spcAft>
              <a:buNone/>
            </a:pPr>
            <a:br>
              <a:rPr b="1" lang="en-US" sz="1100"/>
            </a:br>
            <a:endParaRPr/>
          </a:p>
        </p:txBody>
      </p:sp>
      <p:sp>
        <p:nvSpPr>
          <p:cNvPr id="122" name="Google Shape;122;p21"/>
          <p:cNvSpPr txBox="1"/>
          <p:nvPr>
            <p:ph idx="1" type="body"/>
          </p:nvPr>
        </p:nvSpPr>
        <p:spPr>
          <a:xfrm>
            <a:off x="656200" y="1568825"/>
            <a:ext cx="8197200" cy="29508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480"/>
              </a:spcBef>
              <a:spcAft>
                <a:spcPts val="0"/>
              </a:spcAft>
              <a:buSzPts val="1800"/>
              <a:buChar char="&gt;"/>
            </a:pPr>
            <a:r>
              <a:rPr lang="en-US" sz="1800"/>
              <a:t>Revise the prompt engineering based on interviews</a:t>
            </a:r>
            <a:r>
              <a:rPr lang="en-US" sz="1800"/>
              <a:t>:</a:t>
            </a:r>
            <a:endParaRPr sz="1800"/>
          </a:p>
          <a:p>
            <a:pPr indent="0" lvl="0" marL="457200" rtl="0" algn="l">
              <a:lnSpc>
                <a:spcPct val="150000"/>
              </a:lnSpc>
              <a:spcBef>
                <a:spcPts val="480"/>
              </a:spcBef>
              <a:spcAft>
                <a:spcPts val="0"/>
              </a:spcAft>
              <a:buNone/>
            </a:pPr>
            <a:r>
              <a:rPr b="0" lang="en-US" sz="1800"/>
              <a:t>Get feedback from residents to further improve our chatbot response</a:t>
            </a:r>
            <a:endParaRPr b="0" sz="1800"/>
          </a:p>
          <a:p>
            <a:pPr indent="-342900" lvl="0" marL="457200" rtl="0" algn="l">
              <a:lnSpc>
                <a:spcPct val="150000"/>
              </a:lnSpc>
              <a:spcBef>
                <a:spcPts val="480"/>
              </a:spcBef>
              <a:spcAft>
                <a:spcPts val="0"/>
              </a:spcAft>
              <a:buSzPts val="1800"/>
              <a:buChar char="&gt;"/>
            </a:pPr>
            <a:r>
              <a:rPr lang="en-US" sz="1800"/>
              <a:t>Make the chatbot more accessible:</a:t>
            </a:r>
            <a:endParaRPr sz="1800"/>
          </a:p>
          <a:p>
            <a:pPr indent="0" lvl="0" marL="457200" rtl="0" algn="l">
              <a:lnSpc>
                <a:spcPct val="150000"/>
              </a:lnSpc>
              <a:spcBef>
                <a:spcPts val="480"/>
              </a:spcBef>
              <a:spcAft>
                <a:spcPts val="0"/>
              </a:spcAft>
              <a:buNone/>
            </a:pPr>
            <a:r>
              <a:rPr b="0" lang="en-US" sz="1800"/>
              <a:t>Enable voice to text input and other accessible features</a:t>
            </a:r>
            <a:endParaRPr b="0" sz="1800"/>
          </a:p>
          <a:p>
            <a:pPr indent="-342900" lvl="0" marL="457200" rtl="0" algn="l">
              <a:lnSpc>
                <a:spcPct val="150000"/>
              </a:lnSpc>
              <a:spcBef>
                <a:spcPts val="480"/>
              </a:spcBef>
              <a:spcAft>
                <a:spcPts val="0"/>
              </a:spcAft>
              <a:buSzPts val="1800"/>
              <a:buChar char="&gt;"/>
            </a:pPr>
            <a:r>
              <a:rPr lang="en-US" sz="1800"/>
              <a:t>Integrate with existing website and mobile app:</a:t>
            </a:r>
            <a:endParaRPr sz="1800"/>
          </a:p>
          <a:p>
            <a:pPr indent="0" lvl="0" marL="457200" rtl="0" algn="l">
              <a:lnSpc>
                <a:spcPct val="150000"/>
              </a:lnSpc>
              <a:spcBef>
                <a:spcPts val="480"/>
              </a:spcBef>
              <a:spcAft>
                <a:spcPts val="0"/>
              </a:spcAft>
              <a:buNone/>
            </a:pPr>
            <a:r>
              <a:rPr b="0" lang="en-US" sz="1800"/>
              <a:t>Our final goal is to integrate our interface into the existing app to help the retirement community</a:t>
            </a:r>
            <a:endParaRPr b="0"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2"/>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1100"/>
              </a:spcAft>
              <a:buNone/>
            </a:pPr>
            <a:r>
              <a:rPr lang="en-US" sz="2000">
                <a:latin typeface="Helvetica Neue"/>
                <a:ea typeface="Helvetica Neue"/>
                <a:cs typeface="Helvetica Neue"/>
                <a:sym typeface="Helvetica Neue"/>
              </a:rPr>
              <a:t>Background - Mirabella Retirement Community</a:t>
            </a:r>
            <a:endParaRPr sz="2000">
              <a:latin typeface="Helvetica Neue"/>
              <a:ea typeface="Helvetica Neue"/>
              <a:cs typeface="Helvetica Neue"/>
              <a:sym typeface="Helvetica Neue"/>
            </a:endParaRPr>
          </a:p>
        </p:txBody>
      </p:sp>
      <p:pic>
        <p:nvPicPr>
          <p:cNvPr id="61" name="Google Shape;61;p12"/>
          <p:cNvPicPr preferRelativeResize="0"/>
          <p:nvPr/>
        </p:nvPicPr>
        <p:blipFill rotWithShape="1">
          <a:blip r:embed="rId3">
            <a:alphaModFix/>
          </a:blip>
          <a:srcRect b="0" l="0" r="33333" t="0"/>
          <a:stretch/>
        </p:blipFill>
        <p:spPr>
          <a:xfrm>
            <a:off x="454025" y="1795000"/>
            <a:ext cx="3285976" cy="2933801"/>
          </a:xfrm>
          <a:prstGeom prst="rect">
            <a:avLst/>
          </a:prstGeom>
          <a:noFill/>
          <a:ln>
            <a:noFill/>
          </a:ln>
        </p:spPr>
      </p:pic>
      <p:sp>
        <p:nvSpPr>
          <p:cNvPr id="62" name="Google Shape;62;p12"/>
          <p:cNvSpPr txBox="1"/>
          <p:nvPr>
            <p:ph idx="1" type="body"/>
          </p:nvPr>
        </p:nvSpPr>
        <p:spPr>
          <a:xfrm>
            <a:off x="3810000" y="1795000"/>
            <a:ext cx="4835100" cy="2754900"/>
          </a:xfrm>
          <a:prstGeom prst="rect">
            <a:avLst/>
          </a:prstGeom>
        </p:spPr>
        <p:txBody>
          <a:bodyPr anchorCtr="0" anchor="t" bIns="45700" lIns="91425" spcFirstLastPara="1" rIns="91425" wrap="square" tIns="45700">
            <a:noAutofit/>
          </a:bodyPr>
          <a:lstStyle/>
          <a:p>
            <a:pPr indent="-317500" lvl="0" marL="457200" rtl="0" algn="l">
              <a:lnSpc>
                <a:spcPct val="150000"/>
              </a:lnSpc>
              <a:spcBef>
                <a:spcPts val="480"/>
              </a:spcBef>
              <a:spcAft>
                <a:spcPts val="0"/>
              </a:spcAft>
              <a:buSzPts val="1400"/>
              <a:buChar char="&gt;"/>
            </a:pPr>
            <a:r>
              <a:rPr lang="en-US" sz="1400"/>
              <a:t>“0 - 12%</a:t>
            </a:r>
            <a:r>
              <a:rPr b="0" lang="en-US" sz="1400"/>
              <a:t> of the current residents actively use technologies available to them”</a:t>
            </a:r>
            <a:r>
              <a:rPr b="0" lang="en-US" sz="1400">
                <a:solidFill>
                  <a:schemeClr val="dk1"/>
                </a:solidFill>
              </a:rPr>
              <a:t>- Previous survey result</a:t>
            </a:r>
            <a:endParaRPr b="0" sz="1400"/>
          </a:p>
          <a:p>
            <a:pPr indent="-317500" lvl="0" marL="457200" rtl="0" algn="l">
              <a:lnSpc>
                <a:spcPct val="150000"/>
              </a:lnSpc>
              <a:spcBef>
                <a:spcPts val="0"/>
              </a:spcBef>
              <a:spcAft>
                <a:spcPts val="0"/>
              </a:spcAft>
              <a:buSzPts val="1400"/>
              <a:buChar char="&gt;"/>
            </a:pPr>
            <a:r>
              <a:rPr b="0" lang="en-US" sz="1400"/>
              <a:t>“</a:t>
            </a:r>
            <a:r>
              <a:rPr lang="en-US" sz="1400"/>
              <a:t>85%</a:t>
            </a:r>
            <a:r>
              <a:rPr b="0" lang="en-US" sz="1400"/>
              <a:t> of the residents are interested in learning more about technology” - Previous survey result</a:t>
            </a:r>
            <a:endParaRPr b="0" sz="1400"/>
          </a:p>
          <a:p>
            <a:pPr indent="-317500" lvl="0" marL="457200" rtl="0" algn="l">
              <a:lnSpc>
                <a:spcPct val="150000"/>
              </a:lnSpc>
              <a:spcBef>
                <a:spcPts val="0"/>
              </a:spcBef>
              <a:spcAft>
                <a:spcPts val="0"/>
              </a:spcAft>
              <a:buClr>
                <a:schemeClr val="dk1"/>
              </a:buClr>
              <a:buSzPts val="1400"/>
              <a:buChar char="&gt;"/>
            </a:pPr>
            <a:r>
              <a:rPr b="0" lang="en-US" sz="1400">
                <a:solidFill>
                  <a:schemeClr val="dk1"/>
                </a:solidFill>
              </a:rPr>
              <a:t>“Anything is </a:t>
            </a:r>
            <a:r>
              <a:rPr lang="en-US" sz="1400">
                <a:solidFill>
                  <a:schemeClr val="dk1"/>
                </a:solidFill>
              </a:rPr>
              <a:t>hard </a:t>
            </a:r>
            <a:r>
              <a:rPr b="0" lang="en-US" sz="1400">
                <a:solidFill>
                  <a:schemeClr val="dk1"/>
                </a:solidFill>
              </a:rPr>
              <a:t>to find in Miranet” - Resident</a:t>
            </a:r>
            <a:endParaRPr b="0" sz="1400">
              <a:solidFill>
                <a:schemeClr val="dk1"/>
              </a:solidFill>
            </a:endParaRPr>
          </a:p>
          <a:p>
            <a:pPr indent="0" lvl="0" marL="0" rtl="0" algn="ctr">
              <a:spcBef>
                <a:spcPts val="480"/>
              </a:spcBef>
              <a:spcAft>
                <a:spcPts val="0"/>
              </a:spcAft>
              <a:buNone/>
            </a:pPr>
            <a:r>
              <a:t/>
            </a:r>
            <a:endParaRPr b="0"/>
          </a:p>
          <a:p>
            <a:pPr indent="0" lvl="0" marL="0" rtl="0" algn="ctr">
              <a:spcBef>
                <a:spcPts val="480"/>
              </a:spcBef>
              <a:spcAft>
                <a:spcPts val="0"/>
              </a:spcAft>
              <a:buNone/>
            </a:pPr>
            <a:r>
              <a:t/>
            </a:r>
            <a:endParaRPr b="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1100"/>
              </a:spcAft>
              <a:buNone/>
            </a:pPr>
            <a:r>
              <a:rPr lang="en-US" sz="2000">
                <a:latin typeface="Helvetica Neue"/>
                <a:ea typeface="Helvetica Neue"/>
                <a:cs typeface="Helvetica Neue"/>
                <a:sym typeface="Helvetica Neue"/>
              </a:rPr>
              <a:t>Previous Results and </a:t>
            </a:r>
            <a:r>
              <a:rPr lang="en-US" sz="2000">
                <a:latin typeface="Helvetica Neue"/>
                <a:ea typeface="Helvetica Neue"/>
                <a:cs typeface="Helvetica Neue"/>
                <a:sym typeface="Helvetica Neue"/>
              </a:rPr>
              <a:t>Users needs</a:t>
            </a:r>
            <a:endParaRPr sz="3800">
              <a:latin typeface="Helvetica Neue"/>
              <a:ea typeface="Helvetica Neue"/>
              <a:cs typeface="Helvetica Neue"/>
              <a:sym typeface="Helvetica Neue"/>
            </a:endParaRPr>
          </a:p>
        </p:txBody>
      </p:sp>
      <p:sp>
        <p:nvSpPr>
          <p:cNvPr id="68" name="Google Shape;68;p13"/>
          <p:cNvSpPr txBox="1"/>
          <p:nvPr>
            <p:ph idx="1" type="body"/>
          </p:nvPr>
        </p:nvSpPr>
        <p:spPr>
          <a:xfrm>
            <a:off x="467575" y="1950650"/>
            <a:ext cx="8157900" cy="2754900"/>
          </a:xfrm>
          <a:prstGeom prst="rect">
            <a:avLst/>
          </a:prstGeom>
        </p:spPr>
        <p:txBody>
          <a:bodyPr anchorCtr="0" anchor="t" bIns="45700" lIns="91425" spcFirstLastPara="1" rIns="91425" wrap="square" tIns="45700">
            <a:noAutofit/>
          </a:bodyPr>
          <a:lstStyle/>
          <a:p>
            <a:pPr indent="-317500" lvl="0" marL="457200" rtl="0" algn="l">
              <a:lnSpc>
                <a:spcPct val="150000"/>
              </a:lnSpc>
              <a:spcBef>
                <a:spcPts val="480"/>
              </a:spcBef>
              <a:spcAft>
                <a:spcPts val="0"/>
              </a:spcAft>
              <a:buSzPts val="1400"/>
              <a:buChar char="&gt;"/>
            </a:pPr>
            <a:r>
              <a:rPr b="0" lang="en-US" sz="1400"/>
              <a:t>Residents are interested in using </a:t>
            </a:r>
            <a:r>
              <a:rPr lang="en-US" sz="1400"/>
              <a:t>LLM-based chatbot</a:t>
            </a:r>
            <a:r>
              <a:rPr b="0" lang="en-US" sz="1400"/>
              <a:t> to support </a:t>
            </a:r>
            <a:r>
              <a:rPr lang="en-US" sz="1400"/>
              <a:t>internal data retrieval</a:t>
            </a:r>
            <a:r>
              <a:rPr b="0" lang="en-US" sz="1400"/>
              <a:t> and </a:t>
            </a:r>
            <a:r>
              <a:rPr lang="en-US" sz="1400"/>
              <a:t>facilitate living independently</a:t>
            </a:r>
            <a:r>
              <a:rPr b="0" lang="en-US" sz="1400"/>
              <a:t>.</a:t>
            </a:r>
            <a:endParaRPr b="0" sz="1400"/>
          </a:p>
          <a:p>
            <a:pPr indent="-317500" lvl="0" marL="457200" rtl="0" algn="l">
              <a:lnSpc>
                <a:spcPct val="150000"/>
              </a:lnSpc>
              <a:spcBef>
                <a:spcPts val="0"/>
              </a:spcBef>
              <a:spcAft>
                <a:spcPts val="0"/>
              </a:spcAft>
              <a:buSzPts val="1400"/>
              <a:buChar char="&gt;"/>
            </a:pPr>
            <a:r>
              <a:rPr b="0" lang="en-US" sz="1400"/>
              <a:t>What features are residents looking for in a chatbot:</a:t>
            </a:r>
            <a:endParaRPr b="0" sz="1400"/>
          </a:p>
          <a:p>
            <a:pPr indent="-317500" lvl="1" marL="914400" rtl="0" algn="l">
              <a:lnSpc>
                <a:spcPct val="150000"/>
              </a:lnSpc>
              <a:spcBef>
                <a:spcPts val="0"/>
              </a:spcBef>
              <a:spcAft>
                <a:spcPts val="0"/>
              </a:spcAft>
              <a:buSzPts val="1400"/>
              <a:buChar char="–"/>
            </a:pPr>
            <a:r>
              <a:rPr lang="en-US" sz="1400"/>
              <a:t>Visual Support: </a:t>
            </a:r>
            <a:r>
              <a:rPr b="0" lang="en-US" sz="1400"/>
              <a:t>Options to adjust font size and color for accessibility.</a:t>
            </a:r>
            <a:endParaRPr b="0" sz="1400"/>
          </a:p>
          <a:p>
            <a:pPr indent="-317500" lvl="1" marL="914400" rtl="0" algn="l">
              <a:lnSpc>
                <a:spcPct val="150000"/>
              </a:lnSpc>
              <a:spcBef>
                <a:spcPts val="0"/>
              </a:spcBef>
              <a:spcAft>
                <a:spcPts val="0"/>
              </a:spcAft>
              <a:buSzPts val="1400"/>
              <a:buChar char="–"/>
            </a:pPr>
            <a:r>
              <a:rPr lang="en-US" sz="1400"/>
              <a:t>Clear Responses:</a:t>
            </a:r>
            <a:r>
              <a:rPr b="0" lang="en-US" sz="1400"/>
              <a:t> Easy-to-follow and concise answers from the chatbot.</a:t>
            </a:r>
            <a:endParaRPr b="0" sz="1400"/>
          </a:p>
          <a:p>
            <a:pPr indent="-317500" lvl="1" marL="914400" rtl="0" algn="l">
              <a:lnSpc>
                <a:spcPct val="150000"/>
              </a:lnSpc>
              <a:spcBef>
                <a:spcPts val="0"/>
              </a:spcBef>
              <a:spcAft>
                <a:spcPts val="0"/>
              </a:spcAft>
              <a:buSzPts val="1400"/>
              <a:buChar char="–"/>
            </a:pPr>
            <a:r>
              <a:rPr lang="en-US" sz="1400"/>
              <a:t>User-Friendly Communication: </a:t>
            </a:r>
            <a:r>
              <a:rPr b="0" lang="en-US" sz="1400"/>
              <a:t>Seamless and intuitive interaction.</a:t>
            </a:r>
            <a:endParaRPr b="0" sz="1400"/>
          </a:p>
          <a:p>
            <a:pPr indent="-317500" lvl="1" marL="914400" rtl="0" algn="l">
              <a:lnSpc>
                <a:spcPct val="150000"/>
              </a:lnSpc>
              <a:spcBef>
                <a:spcPts val="0"/>
              </a:spcBef>
              <a:spcAft>
                <a:spcPts val="0"/>
              </a:spcAft>
              <a:buSzPts val="1400"/>
              <a:buChar char="–"/>
            </a:pPr>
            <a:r>
              <a:rPr lang="en-US" sz="1400"/>
              <a:t>Awareness of Capabilities:</a:t>
            </a:r>
            <a:r>
              <a:rPr b="0" lang="en-US" sz="1400"/>
              <a:t> Clear understand strengths and limitations of it.</a:t>
            </a:r>
            <a:endParaRPr b="0" sz="1400"/>
          </a:p>
          <a:p>
            <a:pPr indent="-317500" lvl="0" marL="457200" rtl="0" algn="l">
              <a:lnSpc>
                <a:spcPct val="150000"/>
              </a:lnSpc>
              <a:spcBef>
                <a:spcPts val="0"/>
              </a:spcBef>
              <a:spcAft>
                <a:spcPts val="0"/>
              </a:spcAft>
              <a:buSzPts val="1400"/>
              <a:buChar char="&gt;"/>
            </a:pPr>
            <a:r>
              <a:rPr b="0" lang="en-US" sz="1400"/>
              <a:t>Two parts of our project: </a:t>
            </a:r>
            <a:r>
              <a:rPr lang="en-US" sz="1400"/>
              <a:t>prompt engineering </a:t>
            </a:r>
            <a:r>
              <a:rPr b="0" lang="en-US" sz="1400"/>
              <a:t>&amp;</a:t>
            </a:r>
            <a:r>
              <a:rPr lang="en-US" sz="1400"/>
              <a:t> interface </a:t>
            </a:r>
            <a:r>
              <a:rPr lang="en-US" sz="1400"/>
              <a:t>implementation</a:t>
            </a:r>
            <a:endParaRPr b="0" sz="1400"/>
          </a:p>
          <a:p>
            <a:pPr indent="-317500" lvl="0" marL="457200" rtl="0" algn="l">
              <a:lnSpc>
                <a:spcPct val="150000"/>
              </a:lnSpc>
              <a:spcBef>
                <a:spcPts val="0"/>
              </a:spcBef>
              <a:spcAft>
                <a:spcPts val="0"/>
              </a:spcAft>
              <a:buSzPts val="1400"/>
              <a:buChar char="&gt;"/>
            </a:pPr>
            <a:r>
              <a:t/>
            </a:r>
            <a:endParaRPr b="0" sz="1400"/>
          </a:p>
        </p:txBody>
      </p:sp>
      <p:pic>
        <p:nvPicPr>
          <p:cNvPr id="69" name="Google Shape;69;p13"/>
          <p:cNvPicPr preferRelativeResize="0"/>
          <p:nvPr/>
        </p:nvPicPr>
        <p:blipFill>
          <a:blip r:embed="rId3">
            <a:alphaModFix/>
          </a:blip>
          <a:stretch>
            <a:fillRect/>
          </a:stretch>
        </p:blipFill>
        <p:spPr>
          <a:xfrm>
            <a:off x="5371800" y="74200"/>
            <a:ext cx="3675801" cy="1876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1100"/>
              </a:spcAft>
              <a:buNone/>
            </a:pPr>
            <a:r>
              <a:rPr lang="en-US" sz="2000">
                <a:latin typeface="Arial"/>
                <a:ea typeface="Arial"/>
                <a:cs typeface="Arial"/>
                <a:sym typeface="Arial"/>
              </a:rPr>
              <a:t>Model Selection</a:t>
            </a:r>
            <a:r>
              <a:rPr lang="en-US" sz="2000">
                <a:latin typeface="Arial"/>
                <a:ea typeface="Arial"/>
                <a:cs typeface="Arial"/>
                <a:sym typeface="Arial"/>
              </a:rPr>
              <a:t> - OpenAI API</a:t>
            </a:r>
            <a:endParaRPr sz="3800"/>
          </a:p>
        </p:txBody>
      </p:sp>
      <p:pic>
        <p:nvPicPr>
          <p:cNvPr id="75" name="Google Shape;75;p14"/>
          <p:cNvPicPr preferRelativeResize="0"/>
          <p:nvPr/>
        </p:nvPicPr>
        <p:blipFill>
          <a:blip r:embed="rId3">
            <a:alphaModFix/>
          </a:blip>
          <a:stretch>
            <a:fillRect/>
          </a:stretch>
        </p:blipFill>
        <p:spPr>
          <a:xfrm>
            <a:off x="4360050" y="572201"/>
            <a:ext cx="782873" cy="790973"/>
          </a:xfrm>
          <a:prstGeom prst="rect">
            <a:avLst/>
          </a:prstGeom>
          <a:noFill/>
          <a:ln>
            <a:noFill/>
          </a:ln>
        </p:spPr>
      </p:pic>
      <p:sp>
        <p:nvSpPr>
          <p:cNvPr id="76" name="Google Shape;76;p14"/>
          <p:cNvSpPr txBox="1"/>
          <p:nvPr>
            <p:ph idx="1" type="body"/>
          </p:nvPr>
        </p:nvSpPr>
        <p:spPr>
          <a:xfrm>
            <a:off x="582075" y="1757425"/>
            <a:ext cx="8197200" cy="2698500"/>
          </a:xfrm>
          <a:prstGeom prst="rect">
            <a:avLst/>
          </a:prstGeom>
        </p:spPr>
        <p:txBody>
          <a:bodyPr anchorCtr="0" anchor="t" bIns="45700" lIns="91425" spcFirstLastPara="1" rIns="91425" wrap="square" tIns="45700">
            <a:noAutofit/>
          </a:bodyPr>
          <a:lstStyle/>
          <a:p>
            <a:pPr indent="-317500" lvl="0" marL="457200" rtl="0" algn="l">
              <a:lnSpc>
                <a:spcPct val="150000"/>
              </a:lnSpc>
              <a:spcBef>
                <a:spcPts val="480"/>
              </a:spcBef>
              <a:spcAft>
                <a:spcPts val="0"/>
              </a:spcAft>
              <a:buSzPts val="1400"/>
              <a:buChar char="&gt;"/>
            </a:pPr>
            <a:r>
              <a:rPr b="0" lang="en-US" sz="1400"/>
              <a:t>We first compared the response from several LLMs, including:</a:t>
            </a:r>
            <a:endParaRPr b="0" sz="1400"/>
          </a:p>
          <a:p>
            <a:pPr indent="-317500" lvl="1" marL="914400" rtl="0" algn="l">
              <a:lnSpc>
                <a:spcPct val="150000"/>
              </a:lnSpc>
              <a:spcBef>
                <a:spcPts val="0"/>
              </a:spcBef>
              <a:spcAft>
                <a:spcPts val="0"/>
              </a:spcAft>
              <a:buSzPts val="1400"/>
              <a:buChar char="–"/>
            </a:pPr>
            <a:r>
              <a:rPr b="0" lang="en-US" sz="1400"/>
              <a:t>Flan-T5 base</a:t>
            </a:r>
            <a:endParaRPr b="0" sz="1400"/>
          </a:p>
          <a:p>
            <a:pPr indent="-317500" lvl="1" marL="914400" rtl="0" algn="l">
              <a:lnSpc>
                <a:spcPct val="150000"/>
              </a:lnSpc>
              <a:spcBef>
                <a:spcPts val="0"/>
              </a:spcBef>
              <a:spcAft>
                <a:spcPts val="0"/>
              </a:spcAft>
              <a:buSzPts val="1400"/>
              <a:buChar char="–"/>
            </a:pPr>
            <a:r>
              <a:rPr b="0" lang="en-US" sz="1400"/>
              <a:t>Phi3 (Microsoft)</a:t>
            </a:r>
            <a:endParaRPr b="0" sz="1400"/>
          </a:p>
          <a:p>
            <a:pPr indent="-317500" lvl="1" marL="914400" rtl="0" algn="l">
              <a:lnSpc>
                <a:spcPct val="150000"/>
              </a:lnSpc>
              <a:spcBef>
                <a:spcPts val="0"/>
              </a:spcBef>
              <a:spcAft>
                <a:spcPts val="0"/>
              </a:spcAft>
              <a:buSzPts val="1400"/>
              <a:buChar char="–"/>
            </a:pPr>
            <a:r>
              <a:rPr lang="en-US" sz="1400"/>
              <a:t>GPT-3.5 Turbo</a:t>
            </a:r>
            <a:endParaRPr sz="1400"/>
          </a:p>
          <a:p>
            <a:pPr indent="-317500" lvl="0" marL="457200" rtl="0" algn="l">
              <a:lnSpc>
                <a:spcPct val="150000"/>
              </a:lnSpc>
              <a:spcBef>
                <a:spcPts val="0"/>
              </a:spcBef>
              <a:spcAft>
                <a:spcPts val="0"/>
              </a:spcAft>
              <a:buSzPts val="1400"/>
              <a:buChar char="&gt;"/>
            </a:pPr>
            <a:r>
              <a:rPr lang="en-US" sz="1400"/>
              <a:t>OpenAI API key: </a:t>
            </a:r>
            <a:r>
              <a:rPr b="0" lang="en-US" sz="1400"/>
              <a:t>the core data comes from OpenAI’s pre-trained language models, which are trained on a wide variety of publicly available text sources such as books, articles, and website.</a:t>
            </a:r>
            <a:endParaRPr b="0" sz="1400"/>
          </a:p>
          <a:p>
            <a:pPr indent="-317500" lvl="0" marL="457200" rtl="0" algn="l">
              <a:lnSpc>
                <a:spcPct val="150000"/>
              </a:lnSpc>
              <a:spcBef>
                <a:spcPts val="0"/>
              </a:spcBef>
              <a:spcAft>
                <a:spcPts val="0"/>
              </a:spcAft>
              <a:buSzPts val="1400"/>
              <a:buChar char="&gt;"/>
            </a:pPr>
            <a:r>
              <a:rPr lang="en-US" sz="1400"/>
              <a:t>Limitations:</a:t>
            </a:r>
            <a:r>
              <a:rPr b="0" lang="en-US" sz="1400"/>
              <a:t> Pre-training biases, Context limitations, Generalization, Privacy concerns.</a:t>
            </a:r>
            <a:endParaRPr b="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1100"/>
              </a:spcAft>
              <a:buNone/>
            </a:pPr>
            <a:r>
              <a:rPr lang="en-US" sz="2000">
                <a:latin typeface="Arial"/>
                <a:ea typeface="Arial"/>
                <a:cs typeface="Arial"/>
                <a:sym typeface="Arial"/>
              </a:rPr>
              <a:t>Prompt Engineering: tailored the chatbot to support elders</a:t>
            </a:r>
            <a:endParaRPr sz="3800"/>
          </a:p>
        </p:txBody>
      </p:sp>
      <p:pic>
        <p:nvPicPr>
          <p:cNvPr id="82" name="Google Shape;82;p15"/>
          <p:cNvPicPr preferRelativeResize="0"/>
          <p:nvPr/>
        </p:nvPicPr>
        <p:blipFill rotWithShape="1">
          <a:blip r:embed="rId3">
            <a:alphaModFix/>
          </a:blip>
          <a:srcRect b="0" l="0" r="4425" t="0"/>
          <a:stretch/>
        </p:blipFill>
        <p:spPr>
          <a:xfrm>
            <a:off x="314500" y="1533625"/>
            <a:ext cx="8515000" cy="3279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25000"/>
              </a:lnSpc>
              <a:spcBef>
                <a:spcPts val="1800"/>
              </a:spcBef>
              <a:spcAft>
                <a:spcPts val="400"/>
              </a:spcAft>
              <a:buNone/>
            </a:pPr>
            <a:r>
              <a:rPr lang="en-US" sz="2000">
                <a:latin typeface="Helvetica Neue"/>
                <a:ea typeface="Helvetica Neue"/>
                <a:cs typeface="Helvetica Neue"/>
                <a:sym typeface="Helvetica Neue"/>
              </a:rPr>
              <a:t>Streamlit</a:t>
            </a:r>
            <a:r>
              <a:rPr lang="en-US" sz="2000">
                <a:latin typeface="Helvetica Neue"/>
                <a:ea typeface="Helvetica Neue"/>
                <a:cs typeface="Helvetica Neue"/>
                <a:sym typeface="Helvetica Neue"/>
              </a:rPr>
              <a:t>: build </a:t>
            </a:r>
            <a:r>
              <a:rPr lang="en-US" sz="2000">
                <a:latin typeface="Helvetica Neue"/>
                <a:ea typeface="Helvetica Neue"/>
                <a:cs typeface="Helvetica Neue"/>
                <a:sym typeface="Helvetica Neue"/>
              </a:rPr>
              <a:t>interactive web interface</a:t>
            </a:r>
            <a:endParaRPr sz="2000">
              <a:latin typeface="Helvetica Neue"/>
              <a:ea typeface="Helvetica Neue"/>
              <a:cs typeface="Helvetica Neue"/>
              <a:sym typeface="Helvetica Neue"/>
            </a:endParaRPr>
          </a:p>
        </p:txBody>
      </p:sp>
      <p:pic>
        <p:nvPicPr>
          <p:cNvPr id="88" name="Google Shape;88;p16"/>
          <p:cNvPicPr preferRelativeResize="0"/>
          <p:nvPr/>
        </p:nvPicPr>
        <p:blipFill>
          <a:blip r:embed="rId3">
            <a:alphaModFix/>
          </a:blip>
          <a:stretch>
            <a:fillRect/>
          </a:stretch>
        </p:blipFill>
        <p:spPr>
          <a:xfrm>
            <a:off x="5543250" y="418613"/>
            <a:ext cx="3313149" cy="1204025"/>
          </a:xfrm>
          <a:prstGeom prst="rect">
            <a:avLst/>
          </a:prstGeom>
          <a:noFill/>
          <a:ln>
            <a:noFill/>
          </a:ln>
        </p:spPr>
      </p:pic>
      <p:sp>
        <p:nvSpPr>
          <p:cNvPr id="89" name="Google Shape;89;p16"/>
          <p:cNvSpPr txBox="1"/>
          <p:nvPr>
            <p:ph idx="1" type="body"/>
          </p:nvPr>
        </p:nvSpPr>
        <p:spPr>
          <a:xfrm>
            <a:off x="590200" y="2171825"/>
            <a:ext cx="8197200" cy="2698500"/>
          </a:xfrm>
          <a:prstGeom prst="rect">
            <a:avLst/>
          </a:prstGeom>
        </p:spPr>
        <p:txBody>
          <a:bodyPr anchorCtr="0" anchor="t" bIns="45700" lIns="91425" spcFirstLastPara="1" rIns="91425" wrap="square" tIns="45700">
            <a:noAutofit/>
          </a:bodyPr>
          <a:lstStyle/>
          <a:p>
            <a:pPr indent="-317500" lvl="0" marL="457200" rtl="0" algn="l">
              <a:lnSpc>
                <a:spcPct val="150000"/>
              </a:lnSpc>
              <a:spcBef>
                <a:spcPts val="480"/>
              </a:spcBef>
              <a:spcAft>
                <a:spcPts val="0"/>
              </a:spcAft>
              <a:buSzPts val="1400"/>
              <a:buChar char="&gt;"/>
            </a:pPr>
            <a:r>
              <a:rPr lang="en-US" sz="1400"/>
              <a:t>Streamlit</a:t>
            </a:r>
            <a:r>
              <a:rPr lang="en-US" sz="1400"/>
              <a:t>: </a:t>
            </a:r>
            <a:endParaRPr b="0" sz="1400"/>
          </a:p>
          <a:p>
            <a:pPr indent="-317500" lvl="1" marL="914400" rtl="0" algn="l">
              <a:lnSpc>
                <a:spcPct val="150000"/>
              </a:lnSpc>
              <a:spcBef>
                <a:spcPts val="0"/>
              </a:spcBef>
              <a:spcAft>
                <a:spcPts val="0"/>
              </a:spcAft>
              <a:buSzPts val="1400"/>
              <a:buChar char="–"/>
            </a:pPr>
            <a:r>
              <a:rPr b="0" lang="en-US" sz="1400"/>
              <a:t>An open-source Python framework </a:t>
            </a:r>
            <a:endParaRPr b="0" sz="1400"/>
          </a:p>
          <a:p>
            <a:pPr indent="-317500" lvl="1" marL="914400" rtl="0" algn="l">
              <a:lnSpc>
                <a:spcPct val="150000"/>
              </a:lnSpc>
              <a:spcBef>
                <a:spcPts val="0"/>
              </a:spcBef>
              <a:spcAft>
                <a:spcPts val="0"/>
              </a:spcAft>
              <a:buSzPts val="1400"/>
              <a:buChar char="–"/>
            </a:pPr>
            <a:r>
              <a:rPr b="0" lang="en-US" sz="1400"/>
              <a:t>For rapid prototyping and deployment of interactive web apps</a:t>
            </a:r>
            <a:endParaRPr b="0" sz="1400"/>
          </a:p>
          <a:p>
            <a:pPr indent="-317500" lvl="1" marL="914400" rtl="0" algn="l">
              <a:lnSpc>
                <a:spcPct val="150000"/>
              </a:lnSpc>
              <a:spcBef>
                <a:spcPts val="0"/>
              </a:spcBef>
              <a:spcAft>
                <a:spcPts val="0"/>
              </a:spcAft>
              <a:buSzPts val="1400"/>
              <a:buChar char="–"/>
            </a:pPr>
            <a:r>
              <a:rPr b="0" lang="en-US" sz="1400"/>
              <a:t>Simple and fast with the built-in widgets</a:t>
            </a:r>
            <a:endParaRPr b="0" sz="1400"/>
          </a:p>
          <a:p>
            <a:pPr indent="-317500" lvl="0" marL="457200" rtl="0" algn="l">
              <a:lnSpc>
                <a:spcPct val="150000"/>
              </a:lnSpc>
              <a:spcBef>
                <a:spcPts val="0"/>
              </a:spcBef>
              <a:spcAft>
                <a:spcPts val="0"/>
              </a:spcAft>
              <a:buClr>
                <a:schemeClr val="dk1"/>
              </a:buClr>
              <a:buSzPts val="1400"/>
              <a:buChar char="&gt;"/>
            </a:pPr>
            <a:r>
              <a:rPr lang="en-US" sz="1400">
                <a:solidFill>
                  <a:schemeClr val="dk1"/>
                </a:solidFill>
              </a:rPr>
              <a:t>Major challenge</a:t>
            </a:r>
            <a:r>
              <a:rPr lang="en-US" sz="1400">
                <a:solidFill>
                  <a:schemeClr val="dk1"/>
                </a:solidFill>
              </a:rPr>
              <a:t>: </a:t>
            </a:r>
            <a:endParaRPr b="0" sz="1400">
              <a:solidFill>
                <a:schemeClr val="dk1"/>
              </a:solidFill>
            </a:endParaRPr>
          </a:p>
          <a:p>
            <a:pPr indent="-317500" lvl="1" marL="914400" rtl="0" algn="l">
              <a:lnSpc>
                <a:spcPct val="150000"/>
              </a:lnSpc>
              <a:spcBef>
                <a:spcPts val="0"/>
              </a:spcBef>
              <a:spcAft>
                <a:spcPts val="0"/>
              </a:spcAft>
              <a:buClr>
                <a:schemeClr val="dk1"/>
              </a:buClr>
              <a:buSzPts val="1400"/>
              <a:buChar char="–"/>
            </a:pPr>
            <a:r>
              <a:rPr b="0" lang="en-US" sz="1400">
                <a:solidFill>
                  <a:schemeClr val="dk1"/>
                </a:solidFill>
              </a:rPr>
              <a:t>Lacks fine-grained control compared to traditional web frameworks like Flask + custom HTML/CSS/JS.</a:t>
            </a:r>
            <a:endParaRPr b="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1100"/>
              </a:spcAft>
              <a:buNone/>
            </a:pPr>
            <a:r>
              <a:rPr lang="en-US" sz="1800">
                <a:solidFill>
                  <a:srgbClr val="4B2E83"/>
                </a:solidFill>
                <a:latin typeface="Arial"/>
                <a:ea typeface="Arial"/>
                <a:cs typeface="Arial"/>
                <a:sym typeface="Arial"/>
              </a:rPr>
              <a:t>Demo I - Start Page of the Chatbot Interface</a:t>
            </a:r>
            <a:endParaRPr sz="3600">
              <a:solidFill>
                <a:srgbClr val="4B2E83"/>
              </a:solidFill>
            </a:endParaRPr>
          </a:p>
        </p:txBody>
      </p:sp>
      <p:pic>
        <p:nvPicPr>
          <p:cNvPr id="95" name="Google Shape;95;p17"/>
          <p:cNvPicPr preferRelativeResize="0"/>
          <p:nvPr/>
        </p:nvPicPr>
        <p:blipFill>
          <a:blip r:embed="rId3">
            <a:alphaModFix/>
          </a:blip>
          <a:stretch>
            <a:fillRect/>
          </a:stretch>
        </p:blipFill>
        <p:spPr>
          <a:xfrm>
            <a:off x="1329763" y="1455560"/>
            <a:ext cx="7315374" cy="34755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1100"/>
              </a:spcAft>
              <a:buNone/>
            </a:pPr>
            <a:r>
              <a:rPr lang="en-US" sz="1800">
                <a:solidFill>
                  <a:srgbClr val="4B2E83"/>
                </a:solidFill>
                <a:latin typeface="Arial"/>
                <a:ea typeface="Arial"/>
                <a:cs typeface="Arial"/>
                <a:sym typeface="Arial"/>
              </a:rPr>
              <a:t>Demo II - Example questions and suggested follow-ups</a:t>
            </a:r>
            <a:endParaRPr sz="3600">
              <a:solidFill>
                <a:srgbClr val="4B2E83"/>
              </a:solidFill>
            </a:endParaRPr>
          </a:p>
        </p:txBody>
      </p:sp>
      <p:pic>
        <p:nvPicPr>
          <p:cNvPr id="101" name="Google Shape;101;p18"/>
          <p:cNvPicPr preferRelativeResize="0"/>
          <p:nvPr/>
        </p:nvPicPr>
        <p:blipFill>
          <a:blip r:embed="rId3">
            <a:alphaModFix/>
          </a:blip>
          <a:stretch>
            <a:fillRect/>
          </a:stretch>
        </p:blipFill>
        <p:spPr>
          <a:xfrm>
            <a:off x="144325" y="1491960"/>
            <a:ext cx="4874198" cy="3475515"/>
          </a:xfrm>
          <a:prstGeom prst="rect">
            <a:avLst/>
          </a:prstGeom>
          <a:noFill/>
          <a:ln>
            <a:noFill/>
          </a:ln>
        </p:spPr>
      </p:pic>
      <p:pic>
        <p:nvPicPr>
          <p:cNvPr id="102" name="Google Shape;102;p18"/>
          <p:cNvPicPr preferRelativeResize="0"/>
          <p:nvPr/>
        </p:nvPicPr>
        <p:blipFill>
          <a:blip r:embed="rId4">
            <a:alphaModFix/>
          </a:blip>
          <a:stretch>
            <a:fillRect/>
          </a:stretch>
        </p:blipFill>
        <p:spPr>
          <a:xfrm>
            <a:off x="4321625" y="1620100"/>
            <a:ext cx="4746876" cy="3219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47922" y="369285"/>
            <a:ext cx="8197200" cy="993900"/>
          </a:xfrm>
          <a:prstGeom prst="rect">
            <a:avLst/>
          </a:prstGeom>
        </p:spPr>
        <p:txBody>
          <a:bodyPr anchorCtr="0" anchor="b" bIns="45700" lIns="91425" spcFirstLastPara="1" rIns="91425" wrap="square" tIns="45700">
            <a:noAutofit/>
          </a:bodyPr>
          <a:lstStyle/>
          <a:p>
            <a:pPr indent="0" lvl="0" marL="0" rtl="0" algn="l">
              <a:lnSpc>
                <a:spcPct val="115000"/>
              </a:lnSpc>
              <a:spcBef>
                <a:spcPts val="0"/>
              </a:spcBef>
              <a:spcAft>
                <a:spcPts val="1100"/>
              </a:spcAft>
              <a:buNone/>
            </a:pPr>
            <a:r>
              <a:rPr lang="en-US" sz="1800">
                <a:solidFill>
                  <a:srgbClr val="4B2E83"/>
                </a:solidFill>
                <a:latin typeface="Arial"/>
                <a:ea typeface="Arial"/>
                <a:cs typeface="Arial"/>
                <a:sym typeface="Arial"/>
              </a:rPr>
              <a:t>Demo III - Customized features: background image</a:t>
            </a:r>
            <a:endParaRPr sz="3600">
              <a:solidFill>
                <a:srgbClr val="4B2E83"/>
              </a:solidFill>
            </a:endParaRPr>
          </a:p>
        </p:txBody>
      </p:sp>
      <p:pic>
        <p:nvPicPr>
          <p:cNvPr id="108" name="Google Shape;108;p19"/>
          <p:cNvPicPr preferRelativeResize="0"/>
          <p:nvPr/>
        </p:nvPicPr>
        <p:blipFill>
          <a:blip r:embed="rId3">
            <a:alphaModFix/>
          </a:blip>
          <a:stretch>
            <a:fillRect/>
          </a:stretch>
        </p:blipFill>
        <p:spPr>
          <a:xfrm>
            <a:off x="1070000" y="1491425"/>
            <a:ext cx="6609750" cy="3577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W Purple">
  <a:themeElements>
    <a:clrScheme name="4b2e83">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W White">
  <a:themeElements>
    <a:clrScheme name="Custom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